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  <p:sldMasterId id="2147483801" r:id="rId2"/>
  </p:sldMasterIdLst>
  <p:sldIdLst>
    <p:sldId id="296" r:id="rId3"/>
    <p:sldId id="298" r:id="rId4"/>
    <p:sldId id="287" r:id="rId5"/>
    <p:sldId id="305" r:id="rId6"/>
    <p:sldId id="318" r:id="rId7"/>
    <p:sldId id="301" r:id="rId8"/>
    <p:sldId id="306" r:id="rId9"/>
    <p:sldId id="292" r:id="rId10"/>
    <p:sldId id="299" r:id="rId11"/>
    <p:sldId id="294" r:id="rId12"/>
    <p:sldId id="300" r:id="rId13"/>
    <p:sldId id="313" r:id="rId14"/>
    <p:sldId id="303" r:id="rId15"/>
    <p:sldId id="304" r:id="rId16"/>
    <p:sldId id="307" r:id="rId17"/>
    <p:sldId id="311" r:id="rId18"/>
    <p:sldId id="302" r:id="rId19"/>
    <p:sldId id="308" r:id="rId20"/>
    <p:sldId id="310" r:id="rId21"/>
    <p:sldId id="312" r:id="rId22"/>
    <p:sldId id="314" r:id="rId23"/>
    <p:sldId id="315" r:id="rId24"/>
    <p:sldId id="316" r:id="rId25"/>
    <p:sldId id="317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E2AC00"/>
    <a:srgbClr val="A8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45977-EC78-46BB-AF51-CEC8FD12203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97538091-DB03-4CD8-896D-89C62B9188F7}">
      <dgm:prSet phldrT="[Testo]"/>
      <dgm:spPr/>
      <dgm:t>
        <a:bodyPr/>
        <a:lstStyle/>
        <a:p>
          <a:r>
            <a:rPr lang="it-IT" dirty="0"/>
            <a:t> </a:t>
          </a:r>
        </a:p>
      </dgm:t>
    </dgm:pt>
    <dgm:pt modelId="{35D2274C-A517-42F0-A665-216315987D38}" type="parTrans" cxnId="{D1B8070E-EBD0-4613-A8C3-2BD2858B86C6}">
      <dgm:prSet/>
      <dgm:spPr/>
      <dgm:t>
        <a:bodyPr/>
        <a:lstStyle/>
        <a:p>
          <a:endParaRPr lang="it-IT"/>
        </a:p>
      </dgm:t>
    </dgm:pt>
    <dgm:pt modelId="{D465893F-4710-4EF8-8C22-D2BFDE05FAA6}" type="sibTrans" cxnId="{D1B8070E-EBD0-4613-A8C3-2BD2858B86C6}">
      <dgm:prSet/>
      <dgm:spPr/>
      <dgm:t>
        <a:bodyPr/>
        <a:lstStyle/>
        <a:p>
          <a:endParaRPr lang="it-IT"/>
        </a:p>
      </dgm:t>
    </dgm:pt>
    <dgm:pt modelId="{3A03F227-93CF-4993-86B9-F47EC2BD608E}">
      <dgm:prSet phldrT="[Testo]"/>
      <dgm:spPr/>
      <dgm:t>
        <a:bodyPr/>
        <a:lstStyle/>
        <a:p>
          <a:endParaRPr lang="it-IT" dirty="0">
            <a:latin typeface="Calibri" panose="020F0502020204030204" pitchFamily="34" charset="0"/>
          </a:endParaRPr>
        </a:p>
      </dgm:t>
    </dgm:pt>
    <dgm:pt modelId="{7E3D63FF-847E-47CA-A282-43967071476B}" type="parTrans" cxnId="{E7FAF5F6-C31B-4CB9-960C-0A0C5B05C3D5}">
      <dgm:prSet/>
      <dgm:spPr/>
      <dgm:t>
        <a:bodyPr/>
        <a:lstStyle/>
        <a:p>
          <a:endParaRPr lang="it-IT"/>
        </a:p>
      </dgm:t>
    </dgm:pt>
    <dgm:pt modelId="{1698EF49-DB3E-413E-90B7-09A593C9CC18}" type="sibTrans" cxnId="{E7FAF5F6-C31B-4CB9-960C-0A0C5B05C3D5}">
      <dgm:prSet/>
      <dgm:spPr/>
      <dgm:t>
        <a:bodyPr/>
        <a:lstStyle/>
        <a:p>
          <a:endParaRPr lang="it-IT"/>
        </a:p>
      </dgm:t>
    </dgm:pt>
    <dgm:pt modelId="{5763A469-78E1-496B-AE55-971AB07753BF}">
      <dgm:prSet phldrT="[Testo]"/>
      <dgm:spPr/>
      <dgm:t>
        <a:bodyPr/>
        <a:lstStyle/>
        <a:p>
          <a:r>
            <a:rPr lang="it-IT" dirty="0"/>
            <a:t> </a:t>
          </a:r>
        </a:p>
      </dgm:t>
    </dgm:pt>
    <dgm:pt modelId="{BAC8F295-947B-44F4-AC5B-19D959DCC29C}" type="parTrans" cxnId="{29DE8AB9-F329-4778-8708-ABAD4ECCDB02}">
      <dgm:prSet/>
      <dgm:spPr/>
      <dgm:t>
        <a:bodyPr/>
        <a:lstStyle/>
        <a:p>
          <a:endParaRPr lang="it-IT"/>
        </a:p>
      </dgm:t>
    </dgm:pt>
    <dgm:pt modelId="{BF17C006-E176-4404-BD61-64823B282710}" type="sibTrans" cxnId="{29DE8AB9-F329-4778-8708-ABAD4ECCDB02}">
      <dgm:prSet/>
      <dgm:spPr/>
      <dgm:t>
        <a:bodyPr/>
        <a:lstStyle/>
        <a:p>
          <a:endParaRPr lang="it-IT"/>
        </a:p>
      </dgm:t>
    </dgm:pt>
    <dgm:pt modelId="{BF339547-6B60-4318-AEBA-5FCEFC04AE3F}">
      <dgm:prSet phldrT="[Testo]"/>
      <dgm:spPr/>
      <dgm:t>
        <a:bodyPr/>
        <a:lstStyle/>
        <a:p>
          <a:r>
            <a:rPr lang="it-IT" dirty="0"/>
            <a:t> </a:t>
          </a:r>
        </a:p>
      </dgm:t>
    </dgm:pt>
    <dgm:pt modelId="{6C895B55-20AA-4848-AEF4-51608A37D446}" type="parTrans" cxnId="{2B5C9CEA-6C54-4178-B78D-AED7041FB4A2}">
      <dgm:prSet/>
      <dgm:spPr/>
      <dgm:t>
        <a:bodyPr/>
        <a:lstStyle/>
        <a:p>
          <a:endParaRPr lang="it-IT"/>
        </a:p>
      </dgm:t>
    </dgm:pt>
    <dgm:pt modelId="{2C15E131-4FEA-4B51-9AA1-753D95C7D9C7}" type="sibTrans" cxnId="{2B5C9CEA-6C54-4178-B78D-AED7041FB4A2}">
      <dgm:prSet/>
      <dgm:spPr/>
      <dgm:t>
        <a:bodyPr/>
        <a:lstStyle/>
        <a:p>
          <a:endParaRPr lang="it-IT"/>
        </a:p>
      </dgm:t>
    </dgm:pt>
    <dgm:pt modelId="{9244CC84-6627-43DB-9C02-8F12C316AF1A}" type="pres">
      <dgm:prSet presAssocID="{BD845977-EC78-46BB-AF51-CEC8FD122032}" presName="Name0" presStyleCnt="0">
        <dgm:presLayoutVars>
          <dgm:chMax/>
          <dgm:chPref/>
          <dgm:dir/>
          <dgm:animLvl val="lvl"/>
        </dgm:presLayoutVars>
      </dgm:prSet>
      <dgm:spPr/>
    </dgm:pt>
    <dgm:pt modelId="{DF4496E8-7903-4C84-BC07-0D39DE524B7E}" type="pres">
      <dgm:prSet presAssocID="{97538091-DB03-4CD8-896D-89C62B9188F7}" presName="composite" presStyleCnt="0"/>
      <dgm:spPr/>
    </dgm:pt>
    <dgm:pt modelId="{D42BEBF6-27B4-45EF-9985-5F4B46C885DA}" type="pres">
      <dgm:prSet presAssocID="{97538091-DB03-4CD8-896D-89C62B9188F7}" presName="Parent1" presStyleLbl="node1" presStyleIdx="0" presStyleCnt="6" custScaleX="300988" custScaleY="269820" custLinFactNeighborX="91482" custLinFactNeighborY="42177">
        <dgm:presLayoutVars>
          <dgm:chMax val="1"/>
          <dgm:chPref val="1"/>
          <dgm:bulletEnabled val="1"/>
        </dgm:presLayoutVars>
      </dgm:prSet>
      <dgm:spPr/>
    </dgm:pt>
    <dgm:pt modelId="{F575B68A-73C5-4742-89FB-4E29CF820C04}" type="pres">
      <dgm:prSet presAssocID="{97538091-DB03-4CD8-896D-89C62B9188F7}" presName="Childtext1" presStyleLbl="revTx" presStyleIdx="0" presStyleCnt="3" custLinFactY="100000" custLinFactNeighborX="-29912" custLinFactNeighborY="177983">
        <dgm:presLayoutVars>
          <dgm:chMax val="0"/>
          <dgm:chPref val="0"/>
          <dgm:bulletEnabled val="1"/>
        </dgm:presLayoutVars>
      </dgm:prSet>
      <dgm:spPr/>
    </dgm:pt>
    <dgm:pt modelId="{45914E98-F926-4029-9F11-60154AAEBAC3}" type="pres">
      <dgm:prSet presAssocID="{97538091-DB03-4CD8-896D-89C62B9188F7}" presName="BalanceSpacing" presStyleCnt="0"/>
      <dgm:spPr/>
    </dgm:pt>
    <dgm:pt modelId="{663768F3-A972-47B2-A396-BC9EE695A5A8}" type="pres">
      <dgm:prSet presAssocID="{97538091-DB03-4CD8-896D-89C62B9188F7}" presName="BalanceSpacing1" presStyleCnt="0"/>
      <dgm:spPr/>
    </dgm:pt>
    <dgm:pt modelId="{E2509F81-1469-4962-AD2D-A839596148B9}" type="pres">
      <dgm:prSet presAssocID="{D465893F-4710-4EF8-8C22-D2BFDE05FAA6}" presName="Accent1Text" presStyleLbl="node1" presStyleIdx="1" presStyleCnt="6" custLinFactNeighborX="-5103" custLinFactNeighborY="95455"/>
      <dgm:spPr/>
    </dgm:pt>
    <dgm:pt modelId="{7A818518-E8D9-4DCF-8EAC-76792A759901}" type="pres">
      <dgm:prSet presAssocID="{D465893F-4710-4EF8-8C22-D2BFDE05FAA6}" presName="spaceBetweenRectangles" presStyleCnt="0"/>
      <dgm:spPr/>
    </dgm:pt>
    <dgm:pt modelId="{D1BB756C-3BD8-4B6F-919B-AAE00C9BDDE2}" type="pres">
      <dgm:prSet presAssocID="{5763A469-78E1-496B-AE55-971AB07753BF}" presName="composite" presStyleCnt="0"/>
      <dgm:spPr/>
    </dgm:pt>
    <dgm:pt modelId="{40617090-4F40-432A-80A4-F879602F6746}" type="pres">
      <dgm:prSet presAssocID="{5763A469-78E1-496B-AE55-971AB07753B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1A85527-4980-4CDD-99DB-69E85445C20E}" type="pres">
      <dgm:prSet presAssocID="{5763A469-78E1-496B-AE55-971AB07753B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946702C-A077-45AE-BB65-8FFEE22C640C}" type="pres">
      <dgm:prSet presAssocID="{5763A469-78E1-496B-AE55-971AB07753BF}" presName="BalanceSpacing" presStyleCnt="0"/>
      <dgm:spPr/>
    </dgm:pt>
    <dgm:pt modelId="{DA7F4066-D9E9-4F58-ADAC-EFC78577DB4F}" type="pres">
      <dgm:prSet presAssocID="{5763A469-78E1-496B-AE55-971AB07753BF}" presName="BalanceSpacing1" presStyleCnt="0"/>
      <dgm:spPr/>
    </dgm:pt>
    <dgm:pt modelId="{65E771BD-8A58-4670-9118-7BDDAA2DD7EF}" type="pres">
      <dgm:prSet presAssocID="{BF17C006-E176-4404-BD61-64823B282710}" presName="Accent1Text" presStyleLbl="node1" presStyleIdx="3" presStyleCnt="6"/>
      <dgm:spPr/>
    </dgm:pt>
    <dgm:pt modelId="{B1AE5883-8248-4D10-8EE3-5447C8D6C265}" type="pres">
      <dgm:prSet presAssocID="{BF17C006-E176-4404-BD61-64823B282710}" presName="spaceBetweenRectangles" presStyleCnt="0"/>
      <dgm:spPr/>
    </dgm:pt>
    <dgm:pt modelId="{E70B7537-5BC1-423B-8A75-E974B8112E0A}" type="pres">
      <dgm:prSet presAssocID="{BF339547-6B60-4318-AEBA-5FCEFC04AE3F}" presName="composite" presStyleCnt="0"/>
      <dgm:spPr/>
    </dgm:pt>
    <dgm:pt modelId="{361E6916-5218-40E8-A7B9-886B62EC1516}" type="pres">
      <dgm:prSet presAssocID="{BF339547-6B60-4318-AEBA-5FCEFC04AE3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5F330EF-1727-404C-BEA7-682C3412F377}" type="pres">
      <dgm:prSet presAssocID="{BF339547-6B60-4318-AEBA-5FCEFC04AE3F}" presName="Childtext1" presStyleLbl="revTx" presStyleIdx="2" presStyleCnt="3" custLinFactX="-58449" custLinFactY="-206637" custLinFactNeighborX="-100000" custLinFactNeighborY="-300000">
        <dgm:presLayoutVars>
          <dgm:chMax val="0"/>
          <dgm:chPref val="0"/>
          <dgm:bulletEnabled val="1"/>
        </dgm:presLayoutVars>
      </dgm:prSet>
      <dgm:spPr/>
    </dgm:pt>
    <dgm:pt modelId="{61528D2C-6E46-485D-AD4D-976FDE695322}" type="pres">
      <dgm:prSet presAssocID="{BF339547-6B60-4318-AEBA-5FCEFC04AE3F}" presName="BalanceSpacing" presStyleCnt="0"/>
      <dgm:spPr/>
    </dgm:pt>
    <dgm:pt modelId="{705EB0A2-E2E6-4356-8CD2-6C829C980239}" type="pres">
      <dgm:prSet presAssocID="{BF339547-6B60-4318-AEBA-5FCEFC04AE3F}" presName="BalanceSpacing1" presStyleCnt="0"/>
      <dgm:spPr/>
    </dgm:pt>
    <dgm:pt modelId="{E91A2ACE-6A6D-4EB8-A096-A5B71B78734A}" type="pres">
      <dgm:prSet presAssocID="{2C15E131-4FEA-4B51-9AA1-753D95C7D9C7}" presName="Accent1Text" presStyleLbl="node1" presStyleIdx="5" presStyleCnt="6"/>
      <dgm:spPr/>
    </dgm:pt>
  </dgm:ptLst>
  <dgm:cxnLst>
    <dgm:cxn modelId="{82AEFD08-A23C-4B38-B4D7-A8481B710F74}" type="presOf" srcId="{97538091-DB03-4CD8-896D-89C62B9188F7}" destId="{D42BEBF6-27B4-45EF-9985-5F4B46C885DA}" srcOrd="0" destOrd="0" presId="urn:microsoft.com/office/officeart/2008/layout/AlternatingHexagons"/>
    <dgm:cxn modelId="{D1B8070E-EBD0-4613-A8C3-2BD2858B86C6}" srcId="{BD845977-EC78-46BB-AF51-CEC8FD122032}" destId="{97538091-DB03-4CD8-896D-89C62B9188F7}" srcOrd="0" destOrd="0" parTransId="{35D2274C-A517-42F0-A665-216315987D38}" sibTransId="{D465893F-4710-4EF8-8C22-D2BFDE05FAA6}"/>
    <dgm:cxn modelId="{03AC1662-B607-430B-85BE-BF8BF4112414}" type="presOf" srcId="{BD845977-EC78-46BB-AF51-CEC8FD122032}" destId="{9244CC84-6627-43DB-9C02-8F12C316AF1A}" srcOrd="0" destOrd="0" presId="urn:microsoft.com/office/officeart/2008/layout/AlternatingHexagons"/>
    <dgm:cxn modelId="{1A03B470-E4AF-4555-8C48-5839DB571408}" type="presOf" srcId="{BF339547-6B60-4318-AEBA-5FCEFC04AE3F}" destId="{361E6916-5218-40E8-A7B9-886B62EC1516}" srcOrd="0" destOrd="0" presId="urn:microsoft.com/office/officeart/2008/layout/AlternatingHexagons"/>
    <dgm:cxn modelId="{B958FB71-798B-460A-B53C-1CBF18781700}" type="presOf" srcId="{2C15E131-4FEA-4B51-9AA1-753D95C7D9C7}" destId="{E91A2ACE-6A6D-4EB8-A096-A5B71B78734A}" srcOrd="0" destOrd="0" presId="urn:microsoft.com/office/officeart/2008/layout/AlternatingHexagons"/>
    <dgm:cxn modelId="{A1B40280-D842-4B2F-8B4A-44A14675AE1A}" type="presOf" srcId="{5763A469-78E1-496B-AE55-971AB07753BF}" destId="{40617090-4F40-432A-80A4-F879602F6746}" srcOrd="0" destOrd="0" presId="urn:microsoft.com/office/officeart/2008/layout/AlternatingHexagons"/>
    <dgm:cxn modelId="{2C7A0F8E-1155-40CD-92BB-85AB2693E5D7}" type="presOf" srcId="{3A03F227-93CF-4993-86B9-F47EC2BD608E}" destId="{F575B68A-73C5-4742-89FB-4E29CF820C04}" srcOrd="0" destOrd="0" presId="urn:microsoft.com/office/officeart/2008/layout/AlternatingHexagons"/>
    <dgm:cxn modelId="{CBDD03A7-220B-4C28-83B5-C3E03F6804B6}" type="presOf" srcId="{BF17C006-E176-4404-BD61-64823B282710}" destId="{65E771BD-8A58-4670-9118-7BDDAA2DD7EF}" srcOrd="0" destOrd="0" presId="urn:microsoft.com/office/officeart/2008/layout/AlternatingHexagons"/>
    <dgm:cxn modelId="{29DE8AB9-F329-4778-8708-ABAD4ECCDB02}" srcId="{BD845977-EC78-46BB-AF51-CEC8FD122032}" destId="{5763A469-78E1-496B-AE55-971AB07753BF}" srcOrd="1" destOrd="0" parTransId="{BAC8F295-947B-44F4-AC5B-19D959DCC29C}" sibTransId="{BF17C006-E176-4404-BD61-64823B282710}"/>
    <dgm:cxn modelId="{2B5C9CEA-6C54-4178-B78D-AED7041FB4A2}" srcId="{BD845977-EC78-46BB-AF51-CEC8FD122032}" destId="{BF339547-6B60-4318-AEBA-5FCEFC04AE3F}" srcOrd="2" destOrd="0" parTransId="{6C895B55-20AA-4848-AEF4-51608A37D446}" sibTransId="{2C15E131-4FEA-4B51-9AA1-753D95C7D9C7}"/>
    <dgm:cxn modelId="{E7FAF5F6-C31B-4CB9-960C-0A0C5B05C3D5}" srcId="{97538091-DB03-4CD8-896D-89C62B9188F7}" destId="{3A03F227-93CF-4993-86B9-F47EC2BD608E}" srcOrd="0" destOrd="0" parTransId="{7E3D63FF-847E-47CA-A282-43967071476B}" sibTransId="{1698EF49-DB3E-413E-90B7-09A593C9CC18}"/>
    <dgm:cxn modelId="{EAA292FD-BD4A-4918-94A8-156FB004DB70}" type="presOf" srcId="{D465893F-4710-4EF8-8C22-D2BFDE05FAA6}" destId="{E2509F81-1469-4962-AD2D-A839596148B9}" srcOrd="0" destOrd="0" presId="urn:microsoft.com/office/officeart/2008/layout/AlternatingHexagons"/>
    <dgm:cxn modelId="{5869D2F6-0832-4659-A231-DE36D9F4BD5D}" type="presParOf" srcId="{9244CC84-6627-43DB-9C02-8F12C316AF1A}" destId="{DF4496E8-7903-4C84-BC07-0D39DE524B7E}" srcOrd="0" destOrd="0" presId="urn:microsoft.com/office/officeart/2008/layout/AlternatingHexagons"/>
    <dgm:cxn modelId="{56468F14-0B77-46C9-B5AC-F5F95268449B}" type="presParOf" srcId="{DF4496E8-7903-4C84-BC07-0D39DE524B7E}" destId="{D42BEBF6-27B4-45EF-9985-5F4B46C885DA}" srcOrd="0" destOrd="0" presId="urn:microsoft.com/office/officeart/2008/layout/AlternatingHexagons"/>
    <dgm:cxn modelId="{9E9D6D18-2D24-4D72-8922-B2FF6B5646E7}" type="presParOf" srcId="{DF4496E8-7903-4C84-BC07-0D39DE524B7E}" destId="{F575B68A-73C5-4742-89FB-4E29CF820C04}" srcOrd="1" destOrd="0" presId="urn:microsoft.com/office/officeart/2008/layout/AlternatingHexagons"/>
    <dgm:cxn modelId="{7994F439-47B1-4A63-BEB3-5D6BE779CF31}" type="presParOf" srcId="{DF4496E8-7903-4C84-BC07-0D39DE524B7E}" destId="{45914E98-F926-4029-9F11-60154AAEBAC3}" srcOrd="2" destOrd="0" presId="urn:microsoft.com/office/officeart/2008/layout/AlternatingHexagons"/>
    <dgm:cxn modelId="{03590275-4A1F-4490-9AB3-F809D469F99E}" type="presParOf" srcId="{DF4496E8-7903-4C84-BC07-0D39DE524B7E}" destId="{663768F3-A972-47B2-A396-BC9EE695A5A8}" srcOrd="3" destOrd="0" presId="urn:microsoft.com/office/officeart/2008/layout/AlternatingHexagons"/>
    <dgm:cxn modelId="{CCEA0699-658D-4E4B-ACE4-617F62FB179D}" type="presParOf" srcId="{DF4496E8-7903-4C84-BC07-0D39DE524B7E}" destId="{E2509F81-1469-4962-AD2D-A839596148B9}" srcOrd="4" destOrd="0" presId="urn:microsoft.com/office/officeart/2008/layout/AlternatingHexagons"/>
    <dgm:cxn modelId="{8AFFF1A9-95A0-4FF4-B69C-ABA9257CF2FF}" type="presParOf" srcId="{9244CC84-6627-43DB-9C02-8F12C316AF1A}" destId="{7A818518-E8D9-4DCF-8EAC-76792A759901}" srcOrd="1" destOrd="0" presId="urn:microsoft.com/office/officeart/2008/layout/AlternatingHexagons"/>
    <dgm:cxn modelId="{6CD6B37B-B7B2-43C6-BC2E-452230A583A2}" type="presParOf" srcId="{9244CC84-6627-43DB-9C02-8F12C316AF1A}" destId="{D1BB756C-3BD8-4B6F-919B-AAE00C9BDDE2}" srcOrd="2" destOrd="0" presId="urn:microsoft.com/office/officeart/2008/layout/AlternatingHexagons"/>
    <dgm:cxn modelId="{79063D11-31C6-4F00-906F-82EDE75A0E3E}" type="presParOf" srcId="{D1BB756C-3BD8-4B6F-919B-AAE00C9BDDE2}" destId="{40617090-4F40-432A-80A4-F879602F6746}" srcOrd="0" destOrd="0" presId="urn:microsoft.com/office/officeart/2008/layout/AlternatingHexagons"/>
    <dgm:cxn modelId="{4A5D71C5-9F0E-416C-9607-1B7B792A0FC3}" type="presParOf" srcId="{D1BB756C-3BD8-4B6F-919B-AAE00C9BDDE2}" destId="{61A85527-4980-4CDD-99DB-69E85445C20E}" srcOrd="1" destOrd="0" presId="urn:microsoft.com/office/officeart/2008/layout/AlternatingHexagons"/>
    <dgm:cxn modelId="{DB8B2B0A-927D-41FC-8177-118B74952FC3}" type="presParOf" srcId="{D1BB756C-3BD8-4B6F-919B-AAE00C9BDDE2}" destId="{5946702C-A077-45AE-BB65-8FFEE22C640C}" srcOrd="2" destOrd="0" presId="urn:microsoft.com/office/officeart/2008/layout/AlternatingHexagons"/>
    <dgm:cxn modelId="{29E49BDF-36D2-4490-9DE9-1445C10648C3}" type="presParOf" srcId="{D1BB756C-3BD8-4B6F-919B-AAE00C9BDDE2}" destId="{DA7F4066-D9E9-4F58-ADAC-EFC78577DB4F}" srcOrd="3" destOrd="0" presId="urn:microsoft.com/office/officeart/2008/layout/AlternatingHexagons"/>
    <dgm:cxn modelId="{EE581021-7598-4B5A-9F49-B92208EABAB0}" type="presParOf" srcId="{D1BB756C-3BD8-4B6F-919B-AAE00C9BDDE2}" destId="{65E771BD-8A58-4670-9118-7BDDAA2DD7EF}" srcOrd="4" destOrd="0" presId="urn:microsoft.com/office/officeart/2008/layout/AlternatingHexagons"/>
    <dgm:cxn modelId="{1379B855-78AC-49AD-B9A2-B499C513FC15}" type="presParOf" srcId="{9244CC84-6627-43DB-9C02-8F12C316AF1A}" destId="{B1AE5883-8248-4D10-8EE3-5447C8D6C265}" srcOrd="3" destOrd="0" presId="urn:microsoft.com/office/officeart/2008/layout/AlternatingHexagons"/>
    <dgm:cxn modelId="{19F58B03-EEF3-45F1-B010-D60DE5F97281}" type="presParOf" srcId="{9244CC84-6627-43DB-9C02-8F12C316AF1A}" destId="{E70B7537-5BC1-423B-8A75-E974B8112E0A}" srcOrd="4" destOrd="0" presId="urn:microsoft.com/office/officeart/2008/layout/AlternatingHexagons"/>
    <dgm:cxn modelId="{374F3BF4-B129-402D-8CE7-A0A51EB0D4FA}" type="presParOf" srcId="{E70B7537-5BC1-423B-8A75-E974B8112E0A}" destId="{361E6916-5218-40E8-A7B9-886B62EC1516}" srcOrd="0" destOrd="0" presId="urn:microsoft.com/office/officeart/2008/layout/AlternatingHexagons"/>
    <dgm:cxn modelId="{B9E6104A-B953-49B5-B18B-FA61A57C2090}" type="presParOf" srcId="{E70B7537-5BC1-423B-8A75-E974B8112E0A}" destId="{45F330EF-1727-404C-BEA7-682C3412F377}" srcOrd="1" destOrd="0" presId="urn:microsoft.com/office/officeart/2008/layout/AlternatingHexagons"/>
    <dgm:cxn modelId="{E8527943-4796-448E-B745-D9278F597D44}" type="presParOf" srcId="{E70B7537-5BC1-423B-8A75-E974B8112E0A}" destId="{61528D2C-6E46-485D-AD4D-976FDE695322}" srcOrd="2" destOrd="0" presId="urn:microsoft.com/office/officeart/2008/layout/AlternatingHexagons"/>
    <dgm:cxn modelId="{C1125479-375A-41F5-B4A3-D584FC7C9970}" type="presParOf" srcId="{E70B7537-5BC1-423B-8A75-E974B8112E0A}" destId="{705EB0A2-E2E6-4356-8CD2-6C829C980239}" srcOrd="3" destOrd="0" presId="urn:microsoft.com/office/officeart/2008/layout/AlternatingHexagons"/>
    <dgm:cxn modelId="{5AB803AA-2188-4B1F-BCCE-9C35042D710D}" type="presParOf" srcId="{E70B7537-5BC1-423B-8A75-E974B8112E0A}" destId="{E91A2ACE-6A6D-4EB8-A096-A5B71B78734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BEBF6-27B4-45EF-9985-5F4B46C885DA}">
      <dsp:nvSpPr>
        <dsp:cNvPr id="0" name=""/>
        <dsp:cNvSpPr/>
      </dsp:nvSpPr>
      <dsp:spPr>
        <a:xfrm rot="5400000">
          <a:off x="921395" y="253268"/>
          <a:ext cx="1476618" cy="14330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</a:t>
          </a:r>
        </a:p>
      </dsp:txBody>
      <dsp:txXfrm rot="-5400000">
        <a:off x="1178496" y="473959"/>
        <a:ext cx="962415" cy="991672"/>
      </dsp:txXfrm>
    </dsp:sp>
    <dsp:sp modelId="{F575B68A-73C5-4742-89FB-4E29CF820C04}">
      <dsp:nvSpPr>
        <dsp:cNvPr id="0" name=""/>
        <dsp:cNvSpPr/>
      </dsp:nvSpPr>
      <dsp:spPr>
        <a:xfrm>
          <a:off x="1379756" y="1487574"/>
          <a:ext cx="610742" cy="32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>
            <a:latin typeface="Calibri" panose="020F0502020204030204" pitchFamily="34" charset="0"/>
          </a:endParaRPr>
        </a:p>
      </dsp:txBody>
      <dsp:txXfrm>
        <a:off x="1379756" y="1487574"/>
        <a:ext cx="610742" cy="328356"/>
      </dsp:txXfrm>
    </dsp:sp>
    <dsp:sp modelId="{E2509F81-1469-4962-AD2D-A839596148B9}">
      <dsp:nvSpPr>
        <dsp:cNvPr id="0" name=""/>
        <dsp:cNvSpPr/>
      </dsp:nvSpPr>
      <dsp:spPr>
        <a:xfrm rot="5400000">
          <a:off x="497803" y="1023306"/>
          <a:ext cx="547260" cy="4761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 rot="-5400000">
        <a:off x="607570" y="1073015"/>
        <a:ext cx="327726" cy="376698"/>
      </dsp:txXfrm>
    </dsp:sp>
    <dsp:sp modelId="{40617090-4F40-432A-80A4-F879602F6746}">
      <dsp:nvSpPr>
        <dsp:cNvPr id="0" name=""/>
        <dsp:cNvSpPr/>
      </dsp:nvSpPr>
      <dsp:spPr>
        <a:xfrm rot="5400000">
          <a:off x="778217" y="1430113"/>
          <a:ext cx="547260" cy="47611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</a:t>
          </a:r>
        </a:p>
      </dsp:txBody>
      <dsp:txXfrm rot="-5400000">
        <a:off x="887984" y="1479822"/>
        <a:ext cx="327726" cy="376698"/>
      </dsp:txXfrm>
    </dsp:sp>
    <dsp:sp modelId="{61A85527-4980-4CDD-99DB-69E85445C20E}">
      <dsp:nvSpPr>
        <dsp:cNvPr id="0" name=""/>
        <dsp:cNvSpPr/>
      </dsp:nvSpPr>
      <dsp:spPr>
        <a:xfrm>
          <a:off x="203047" y="1503993"/>
          <a:ext cx="591041" cy="32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771BD-8A58-4670-9118-7BDDAA2DD7EF}">
      <dsp:nvSpPr>
        <dsp:cNvPr id="0" name=""/>
        <dsp:cNvSpPr/>
      </dsp:nvSpPr>
      <dsp:spPr>
        <a:xfrm rot="5400000">
          <a:off x="1292423" y="1430113"/>
          <a:ext cx="547260" cy="47611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 rot="-5400000">
        <a:off x="1402190" y="1479822"/>
        <a:ext cx="327726" cy="376698"/>
      </dsp:txXfrm>
    </dsp:sp>
    <dsp:sp modelId="{361E6916-5218-40E8-A7B9-886B62EC1516}">
      <dsp:nvSpPr>
        <dsp:cNvPr id="0" name=""/>
        <dsp:cNvSpPr/>
      </dsp:nvSpPr>
      <dsp:spPr>
        <a:xfrm rot="5400000">
          <a:off x="1036305" y="1894627"/>
          <a:ext cx="547260" cy="47611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 </a:t>
          </a:r>
        </a:p>
      </dsp:txBody>
      <dsp:txXfrm rot="-5400000">
        <a:off x="1146072" y="1944336"/>
        <a:ext cx="327726" cy="376698"/>
      </dsp:txXfrm>
    </dsp:sp>
    <dsp:sp modelId="{45F330EF-1727-404C-BEA7-682C3412F377}">
      <dsp:nvSpPr>
        <dsp:cNvPr id="0" name=""/>
        <dsp:cNvSpPr/>
      </dsp:nvSpPr>
      <dsp:spPr>
        <a:xfrm>
          <a:off x="594726" y="304933"/>
          <a:ext cx="610742" cy="32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A2ACE-6A6D-4EB8-A096-A5B71B78734A}">
      <dsp:nvSpPr>
        <dsp:cNvPr id="0" name=""/>
        <dsp:cNvSpPr/>
      </dsp:nvSpPr>
      <dsp:spPr>
        <a:xfrm rot="5400000">
          <a:off x="522100" y="1894627"/>
          <a:ext cx="547260" cy="47611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 rot="-5400000">
        <a:off x="631867" y="1944336"/>
        <a:ext cx="327726" cy="376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5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81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5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0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4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73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4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6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6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71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78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2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450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45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959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7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4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1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6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7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8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0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4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5565"/>
            <a:ext cx="160020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http://www.isolasalento.org/wp-content/uploads/2016/01/sfondo_g-980x360.png"/>
          <p:cNvPicPr>
            <a:picLocks noChangeAspect="1" noChangeArrowheads="1"/>
          </p:cNvPicPr>
          <p:nvPr/>
        </p:nvPicPr>
        <p:blipFill>
          <a:blip r:embed="rId2"/>
          <a:srcRect l="29622" b="1294"/>
          <a:stretch>
            <a:fillRect/>
          </a:stretch>
        </p:blipFill>
        <p:spPr bwMode="auto">
          <a:xfrm>
            <a:off x="2932386" y="204952"/>
            <a:ext cx="9259614" cy="4130566"/>
          </a:xfrm>
          <a:prstGeom prst="rect">
            <a:avLst/>
          </a:prstGeom>
          <a:noFill/>
        </p:spPr>
      </p:pic>
      <p:pic>
        <p:nvPicPr>
          <p:cNvPr id="4" name="Immagine 3" descr="logo_isolasalento_quadro_apiglianosole_20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200" y="4801921"/>
            <a:ext cx="1540128" cy="149905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49307" y="4621922"/>
            <a:ext cx="772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Opportunità di finanziamento per le imprese dal GAL Isola Salento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083267" y="5822251"/>
            <a:ext cx="720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/>
              <a:t>Ing. Tommaso Laudadio – Direttore Tecnico</a:t>
            </a:r>
          </a:p>
        </p:txBody>
      </p:sp>
      <p:pic>
        <p:nvPicPr>
          <p:cNvPr id="1026" name="Picture 2" descr="Risultati immagini per logo zoll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5" y="5790962"/>
            <a:ext cx="606051" cy="791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artano-Stem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9" y="4621922"/>
            <a:ext cx="942831" cy="929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cannol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7" y="1263608"/>
            <a:ext cx="611566" cy="806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logo cast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7" y="3476367"/>
            <a:ext cx="724834" cy="906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Risultati immagini per comune calimer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79" y="189342"/>
            <a:ext cx="942831" cy="860190"/>
          </a:xfrm>
          <a:prstGeom prst="rect">
            <a:avLst/>
          </a:prstGeom>
        </p:spPr>
      </p:pic>
      <p:pic>
        <p:nvPicPr>
          <p:cNvPr id="1038" name="Picture 14" descr="Risultati immagini per comune di carpignano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7" y="2336261"/>
            <a:ext cx="651433" cy="859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56341" y="969415"/>
            <a:ext cx="887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Calimera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38293" y="3124548"/>
            <a:ext cx="132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Carpignano S.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24289" y="1997532"/>
            <a:ext cx="132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Cannole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63061" y="4318730"/>
            <a:ext cx="132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Castrì di Lecce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24288" y="5452647"/>
            <a:ext cx="132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Martano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18326" y="6502811"/>
            <a:ext cx="132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Zollino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728829" y="328944"/>
            <a:ext cx="103542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E2AC00"/>
                </a:solidFill>
                <a:latin typeface="Calibri" panose="020F0502020204030204" pitchFamily="34" charset="0"/>
              </a:rPr>
              <a:t>Contributi per la Ristorazione</a:t>
            </a:r>
          </a:p>
          <a:p>
            <a:pPr lvl="0"/>
            <a:r>
              <a:rPr lang="it-IT" b="1" dirty="0"/>
              <a:t>Intervento 19.2.3.4 - Locande diffuse analogiche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956603" y="1392869"/>
            <a:ext cx="6623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Sostegno a imprese della ristorazione per la creazione di attività attente alla promozione di prodotti enogastronomici tipici locali, e che siano il più possibile sostenibili da un punto di vista sociale e ambientale.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407024" y="2795349"/>
            <a:ext cx="95869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Beneficiari: </a:t>
            </a:r>
            <a:r>
              <a:rPr lang="it-IT" sz="1600" dirty="0"/>
              <a:t>Micro e piccole imprese del settore ristorazione</a:t>
            </a:r>
          </a:p>
          <a:p>
            <a:r>
              <a:rPr lang="it-IT" sz="1600" dirty="0"/>
              <a:t>(codici </a:t>
            </a:r>
            <a:r>
              <a:rPr lang="it-IT" sz="1600" dirty="0" err="1"/>
              <a:t>ateco</a:t>
            </a:r>
            <a:r>
              <a:rPr lang="it-IT" sz="1600" dirty="0"/>
              <a:t> e attività ammissibili in dettaglio nell’Allegato al Bando)</a:t>
            </a:r>
          </a:p>
          <a:p>
            <a:endParaRPr lang="it-IT" sz="1600" dirty="0"/>
          </a:p>
          <a:p>
            <a:r>
              <a:rPr lang="it-IT" b="1" dirty="0"/>
              <a:t>Importi e aliquote di sostegno</a:t>
            </a:r>
          </a:p>
          <a:p>
            <a:r>
              <a:rPr lang="it-IT" sz="1600" dirty="0"/>
              <a:t>Contributo a fondo perduto pari al </a:t>
            </a:r>
            <a:r>
              <a:rPr lang="it-IT" sz="1600" b="1" dirty="0"/>
              <a:t>50%</a:t>
            </a:r>
            <a:r>
              <a:rPr lang="it-IT" sz="1600" dirty="0"/>
              <a:t> dei costi ammissibili</a:t>
            </a:r>
          </a:p>
          <a:p>
            <a:r>
              <a:rPr lang="it-IT" sz="1600" dirty="0"/>
              <a:t>Investimento minimo: 5.000 € - Investimento massimo: </a:t>
            </a:r>
            <a:r>
              <a:rPr lang="it-IT" sz="1600" b="1" dirty="0"/>
              <a:t>40.000,00€</a:t>
            </a:r>
          </a:p>
          <a:p>
            <a:endParaRPr lang="it-IT" sz="1400" dirty="0"/>
          </a:p>
          <a:p>
            <a:r>
              <a:rPr lang="it-IT" b="1" dirty="0"/>
              <a:t>Investimenti totali finanziabili: </a:t>
            </a:r>
            <a:r>
              <a:rPr lang="it-IT" dirty="0"/>
              <a:t>400.000,00 €</a:t>
            </a:r>
          </a:p>
          <a:p>
            <a:endParaRPr lang="it-IT" sz="1400" dirty="0"/>
          </a:p>
          <a:p>
            <a:r>
              <a:rPr lang="it-IT" b="1" dirty="0"/>
              <a:t>Costi ammissibili</a:t>
            </a:r>
          </a:p>
          <a:p>
            <a:r>
              <a:rPr lang="it-IT" sz="1600" dirty="0"/>
              <a:t>- Acquisto di nuovi macchinari, arredi, attrezzature, impianti o altre dotazioni;</a:t>
            </a:r>
          </a:p>
          <a:p>
            <a:pPr lvl="0">
              <a:buFontTx/>
              <a:buChar char="-"/>
            </a:pPr>
            <a:r>
              <a:rPr lang="it-IT" sz="1600" dirty="0"/>
              <a:t> Opere di ristrutturazione, recupero, adeguamento, modesti ampliamenti (massimo 20% della volumetria esistente) e allestimento di beni immobili;</a:t>
            </a:r>
          </a:p>
          <a:p>
            <a:pPr>
              <a:buFontTx/>
              <a:buChar char="-"/>
            </a:pPr>
            <a:r>
              <a:rPr lang="it-IT" sz="1600" dirty="0"/>
              <a:t> Spese generali (onorari tecnici, consulenze specialistiche, spese tenuta conto, fidejussione, ecc.) fino al 12% dell’investimento complessivo.</a:t>
            </a:r>
          </a:p>
          <a:p>
            <a:pPr>
              <a:buFontTx/>
              <a:buChar char="-"/>
            </a:pPr>
            <a:endParaRPr lang="it-IT" sz="1400" dirty="0"/>
          </a:p>
        </p:txBody>
      </p:sp>
      <p:pic>
        <p:nvPicPr>
          <p:cNvPr id="4098" name="Picture 2" descr="http://www.isolasalento.org/wp-content/uploads/2018/11/ristorazi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/>
          <a:stretch/>
        </p:blipFill>
        <p:spPr bwMode="auto">
          <a:xfrm>
            <a:off x="7951695" y="659665"/>
            <a:ext cx="4240305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1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sellaDiTesto 49"/>
          <p:cNvSpPr txBox="1"/>
          <p:nvPr/>
        </p:nvSpPr>
        <p:spPr>
          <a:xfrm>
            <a:off x="898712" y="1538216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L’intervento prevede il sostegno alla diversificazione delle aziende agricole per la realizzazione di attività legate alla cura e alla tutela del paesaggio rurale.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2407024" y="2795349"/>
            <a:ext cx="97849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Beneficiari: </a:t>
            </a:r>
            <a:r>
              <a:rPr lang="it-IT" sz="1600" dirty="0"/>
              <a:t>Micro e piccole imprese agricole in possesso di Codice ATECO 81.30.00 “Cura e manutenzione del paesaggio”</a:t>
            </a:r>
          </a:p>
          <a:p>
            <a:endParaRPr lang="it-IT" sz="1600" dirty="0"/>
          </a:p>
          <a:p>
            <a:r>
              <a:rPr lang="it-IT" b="1" dirty="0"/>
              <a:t>Importi e aliquote di sostegno</a:t>
            </a:r>
          </a:p>
          <a:p>
            <a:r>
              <a:rPr lang="it-IT" sz="1600" dirty="0"/>
              <a:t>Contributo a fondo perduto pari al </a:t>
            </a:r>
            <a:r>
              <a:rPr lang="it-IT" sz="1600" b="1" dirty="0"/>
              <a:t>50%</a:t>
            </a:r>
            <a:r>
              <a:rPr lang="it-IT" sz="1600" dirty="0"/>
              <a:t> dei costi ammissibili</a:t>
            </a:r>
          </a:p>
          <a:p>
            <a:r>
              <a:rPr lang="it-IT" sz="1600" dirty="0"/>
              <a:t>Investimento minimo: 5.000 € - Investimento massimo: </a:t>
            </a:r>
            <a:r>
              <a:rPr lang="it-IT" sz="1600" b="1" dirty="0"/>
              <a:t>50.000,00€</a:t>
            </a:r>
          </a:p>
          <a:p>
            <a:endParaRPr lang="it-IT" sz="1400" dirty="0"/>
          </a:p>
          <a:p>
            <a:r>
              <a:rPr lang="it-IT" b="1" dirty="0"/>
              <a:t>Investimenti totali finanziabili: </a:t>
            </a:r>
            <a:r>
              <a:rPr lang="it-IT" dirty="0"/>
              <a:t>300.000,00 €</a:t>
            </a:r>
          </a:p>
          <a:p>
            <a:endParaRPr lang="it-IT" sz="1400" dirty="0"/>
          </a:p>
          <a:p>
            <a:r>
              <a:rPr lang="it-IT" b="1" dirty="0"/>
              <a:t>Costi ammissibili</a:t>
            </a:r>
          </a:p>
          <a:p>
            <a:r>
              <a:rPr lang="it-IT" sz="1600" dirty="0"/>
              <a:t>- Acquisto di nuovi macchinari, arredi, attrezzature, impianti o altre dotazioni;</a:t>
            </a:r>
          </a:p>
          <a:p>
            <a:pPr lvl="0" algn="just">
              <a:buFontTx/>
              <a:buChar char="-"/>
            </a:pPr>
            <a:r>
              <a:rPr lang="it-IT" sz="1600" dirty="0"/>
              <a:t> Opere di ristrutturazione, recupero, adeguamento, modesti ampliamenti (massimo 20% della volumetria esistente) e allestimento di beni immobili, nei limiti del 40% dell’investimento complessivo;</a:t>
            </a:r>
          </a:p>
          <a:p>
            <a:pPr>
              <a:buFontTx/>
              <a:buChar char="-"/>
            </a:pPr>
            <a:r>
              <a:rPr lang="it-IT" sz="1600" dirty="0"/>
              <a:t> Spese generali (onorari tecnici, consulenze specialistiche, spese tenuta conto, fidejussione, ecc.) fino al 12% dell’investimento complessivo.</a:t>
            </a:r>
          </a:p>
          <a:p>
            <a:pPr>
              <a:buFontTx/>
              <a:buChar char="-"/>
            </a:pP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470263" y="306916"/>
            <a:ext cx="103542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Contributi per l’</a:t>
            </a:r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Agroambiente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it-IT" b="1" dirty="0"/>
              <a:t>Intervento 19.2.1.3 - I custodi del patrimonio rurale </a:t>
            </a:r>
          </a:p>
          <a:p>
            <a:pPr lvl="0"/>
            <a:r>
              <a:rPr lang="it-IT" b="1" dirty="0"/>
              <a:t>del Salento di Mezzo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turis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/>
          <a:stretch/>
        </p:blipFill>
        <p:spPr bwMode="auto">
          <a:xfrm>
            <a:off x="7727575" y="677606"/>
            <a:ext cx="4464425" cy="1968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manutenzione del verde pubbl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 b="9514"/>
          <a:stretch/>
        </p:blipFill>
        <p:spPr bwMode="auto">
          <a:xfrm>
            <a:off x="7727574" y="620802"/>
            <a:ext cx="4464425" cy="2082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logo_isolasalento_quadro_apiglianosole_20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738" y="903933"/>
            <a:ext cx="993566" cy="9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576776" y="433059"/>
            <a:ext cx="1161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Ammissibilità delle spese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949824" y="1128669"/>
            <a:ext cx="96684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Tutte le spese sostenute dovranno essere attestate da idonei documenti giustificativi di spesa e mezzi di pagamento tracciabili.</a:t>
            </a:r>
          </a:p>
          <a:p>
            <a:pPr algn="just"/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L’ammissibilità delle spese decorre </a:t>
            </a:r>
            <a:r>
              <a:rPr lang="it-IT" u="sng" dirty="0"/>
              <a:t>dalla data di presentazione della DdS</a:t>
            </a:r>
            <a:r>
              <a:rPr lang="it-IT" dirty="0"/>
              <a:t>, ad eccezione di quelle propedeutiche alla presentazione della stessa (progettazione, acquisizione di autorizzazioni/nullaosta/pareri).  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In linea generale, </a:t>
            </a:r>
            <a:r>
              <a:rPr lang="it-IT" u="sng" dirty="0"/>
              <a:t>NON sono ammissibili </a:t>
            </a:r>
            <a:r>
              <a:rPr lang="it-IT" dirty="0"/>
              <a:t>al sostengo le seguenti categorie di spese: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gli investimenti di mera sostituzione;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l’acquisto di beni e di materiale usato;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l’acquisto di beni non rientranti nella categoria dei beni strumentali ammortizzabili (tabella D.M. del 31/12/1988);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gli interessi debitori e gli altri oneri meramente finanziari;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le spese legali;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l’Imposta sul Valore Aggiunto (IVA);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le spese di gestione;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Tutte le spese dovranno risultare imputabili, ragionevoli, pertinenti e congrue. In particolare </a:t>
            </a:r>
            <a:r>
              <a:rPr lang="it-IT" u="sng" dirty="0"/>
              <a:t>la congruità è valutata attraverso il ricorso al prezziario regionale o al confronto di almeno tre preventiv</a:t>
            </a:r>
            <a:r>
              <a:rPr lang="it-IT" dirty="0"/>
              <a:t>i di ditte in concorrenza tra loro.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2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911916" y="433059"/>
            <a:ext cx="2340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Chi?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81299" y="1246113"/>
            <a:ext cx="4778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/>
              <a:t>Micro e piccole imprese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56824" y="6057554"/>
            <a:ext cx="1063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NB: </a:t>
            </a:r>
            <a:r>
              <a:rPr lang="it-IT" dirty="0"/>
              <a:t>L’impresa deve necessariamente essere attiva al momento della presentazione della Domanda? </a:t>
            </a:r>
            <a:r>
              <a:rPr lang="it-IT" b="1" dirty="0"/>
              <a:t>No, è sufficiente avere la sola partita iva con codice Ateco pertinente.</a:t>
            </a:r>
          </a:p>
        </p:txBody>
      </p:sp>
      <p:sp>
        <p:nvSpPr>
          <p:cNvPr id="2" name="Rettangolo 1"/>
          <p:cNvSpPr/>
          <p:nvPr/>
        </p:nvSpPr>
        <p:spPr>
          <a:xfrm>
            <a:off x="5659791" y="556169"/>
            <a:ext cx="6339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/>
              <a:t>Sono un’impresa? </a:t>
            </a:r>
            <a:r>
              <a:rPr lang="it-IT"/>
              <a:t>Secondo la definizione UE, si considera impresa «ogni entità, a prescindere dalla forma giuridica, che eserciti un’attività economica». 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5659791" y="1552229"/>
            <a:ext cx="6339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Sono una micro o piccola impresa se… </a:t>
            </a:r>
            <a:r>
              <a:rPr lang="it-IT" dirty="0"/>
              <a:t>la mia azienda (insieme ad eventuali aziende collegate o associate) impiega meno di 50 dipendenti e ha un fatturato e/o un attivo di bilancio non superiore a 10 milioni di euro.</a:t>
            </a:r>
          </a:p>
        </p:txBody>
      </p:sp>
      <p:cxnSp>
        <p:nvCxnSpPr>
          <p:cNvPr id="6" name="Connettore 4 5"/>
          <p:cNvCxnSpPr/>
          <p:nvPr/>
        </p:nvCxnSpPr>
        <p:spPr>
          <a:xfrm>
            <a:off x="1364566" y="1997612"/>
            <a:ext cx="3193366" cy="20999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3123029" y="2989815"/>
            <a:ext cx="8384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/>
              <a:t>in possesso di certificato di attribuzione Partita IVA e iscritte alla CCIAA </a:t>
            </a:r>
            <a:r>
              <a:rPr lang="it-IT" sz="2000" b="1" dirty="0"/>
              <a:t>(Registro Imprese o solo REA)</a:t>
            </a:r>
            <a:endParaRPr lang="it-IT" sz="2800" b="1" dirty="0"/>
          </a:p>
        </p:txBody>
      </p:sp>
      <p:cxnSp>
        <p:nvCxnSpPr>
          <p:cNvPr id="25" name="Connettore 4 24"/>
          <p:cNvCxnSpPr/>
          <p:nvPr/>
        </p:nvCxnSpPr>
        <p:spPr>
          <a:xfrm>
            <a:off x="3462942" y="4088674"/>
            <a:ext cx="2489981" cy="13383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4839287" y="4472937"/>
            <a:ext cx="6935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/>
              <a:t>con codice attività tra quelli previsti dal Bando per lo specifico intervento</a:t>
            </a:r>
          </a:p>
        </p:txBody>
      </p:sp>
    </p:spTree>
    <p:extLst>
      <p:ext uri="{BB962C8B-B14F-4D97-AF65-F5344CB8AC3E}">
        <p14:creationId xmlns:p14="http://schemas.microsoft.com/office/powerpoint/2010/main" val="162499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576776" y="433059"/>
            <a:ext cx="1161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Ulteriori requisiti di ammissibilità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10155" y="1017834"/>
            <a:ext cx="948162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/>
              <a:t>Rispetto dei limiti minimi e massimi di spesa previsti dal Bando;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/>
              <a:t>Rispetto della normativa c.d. «De Minimis» </a:t>
            </a:r>
            <a:r>
              <a:rPr lang="it-IT" b="1" dirty="0">
                <a:sym typeface="Symbol" panose="05050102010706020507" pitchFamily="18" charset="2"/>
              </a:rPr>
              <a:t> </a:t>
            </a:r>
            <a:r>
              <a:rPr lang="it-IT" b="1" dirty="0" err="1">
                <a:sym typeface="Symbol" panose="05050102010706020507" pitchFamily="18" charset="2"/>
              </a:rPr>
              <a:t>max</a:t>
            </a:r>
            <a:r>
              <a:rPr lang="it-IT" b="1" dirty="0">
                <a:sym typeface="Symbol" panose="05050102010706020507" pitchFamily="18" charset="2"/>
              </a:rPr>
              <a:t> 200.000 € di contributi pubblici ricevuti in tale regime nell’ultimo triennio;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ym typeface="Symbol" panose="05050102010706020507" pitchFamily="18" charset="2"/>
              </a:rPr>
              <a:t>Presenza di investimenti conformi rispetto a quanto stabilito dal Bando;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ym typeface="Symbol" panose="05050102010706020507" pitchFamily="18" charset="2"/>
              </a:rPr>
              <a:t>Assenza di reati gravi nei confronti dello Stato e della Comunità Europea;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ym typeface="Symbol" panose="05050102010706020507" pitchFamily="18" charset="2"/>
              </a:rPr>
              <a:t>Assenza di </a:t>
            </a:r>
            <a:r>
              <a:rPr lang="it-IT" b="1" dirty="0"/>
              <a:t>procedure concorsuali (fallimento, concordato preventivo, ecc.)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Regolarità previdenziale e contributiva (DURC regolare);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Non essere stato destinatario di provvedimenti di revoca, esclusione, sospensione, sanzione, o recupero somme per analoghi interventi a valere sul PSR Puglia 2007-2013 e sul PSR Puglia 2014-2020;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Non essere destinatario di altri contributi pubblici per la medesima iniziativa;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Conformità dell’intervento ai piani urbanistici comunali, alle leggi e regolamenti regionali e nazionali, alle specificità del patrimonio edilizio storico del comprensorio (desunta dalla presenza di un valido titolo abilitativo o da asseverazione del tecnico progettista incaricato);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Presenza di tutta la documentazione richiesta e conformità rispetto a quanto previsto dal Bando;</a:t>
            </a:r>
          </a:p>
        </p:txBody>
      </p:sp>
    </p:spTree>
    <p:extLst>
      <p:ext uri="{BB962C8B-B14F-4D97-AF65-F5344CB8AC3E}">
        <p14:creationId xmlns:p14="http://schemas.microsoft.com/office/powerpoint/2010/main" val="264178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576776" y="433059"/>
            <a:ext cx="11615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Come? </a:t>
            </a:r>
          </a:p>
          <a:p>
            <a:pPr lvl="0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Modalità di presentazione della Domanda di Sostegno (DdS)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86000" y="1671641"/>
            <a:ext cx="95308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Fase 1 &gt; </a:t>
            </a:r>
            <a:r>
              <a:rPr lang="it-IT" dirty="0"/>
              <a:t>Costituzione e/o aggiornamento del fascicolo aziendale presso un Centro di Assistenza Agricola (CAA), secondo le disposizioni AGEA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Fase 2 &gt; </a:t>
            </a:r>
            <a:r>
              <a:rPr lang="it-IT" dirty="0"/>
              <a:t>Delega ad un tecnico professionista abilitato o ad un CAA ad accedere al fascicolo aziendale e a presentare la Domanda di Sostegno sul Portale SIAN.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Fase 3 &gt; </a:t>
            </a:r>
            <a:r>
              <a:rPr lang="it-IT" dirty="0"/>
              <a:t>Inserimento dei dati e rilascio della Domanda di Sostegno in modalità telematica sul portale SIAN.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Fase 4 &gt; </a:t>
            </a:r>
            <a:r>
              <a:rPr lang="it-IT" dirty="0"/>
              <a:t>Presentazione al GAL Isola Salento della Domanda Cartacea stampata dal portale SIAN, debitamente firmata e corredata dall’attestazione di invio telematico e di tutta la documentazione prevista dal Bando. </a:t>
            </a:r>
          </a:p>
          <a:p>
            <a:endParaRPr lang="it-IT" dirty="0"/>
          </a:p>
          <a:p>
            <a:pPr algn="just"/>
            <a:r>
              <a:rPr lang="it-IT" sz="1600" i="1" dirty="0"/>
              <a:t>Il plico dovrà essere consegnato all’ufficio protocollo del Gal sito in Via Assunta 19, 73025 Martano (LE), in busta chiusa con i lembi controfirmati, o a mano o a mezzo raccomandata del servizio postale o mediante corriere autorizzato, entro il termine di scadenza fissato dal Bando </a:t>
            </a:r>
            <a:r>
              <a:rPr lang="it-IT" sz="1600" dirty="0"/>
              <a:t>(a tal fine farà fede il timbro apposto sul plico dall’Ufficio Postale o dal Corriere accettante).</a:t>
            </a:r>
          </a:p>
        </p:txBody>
      </p:sp>
    </p:spTree>
    <p:extLst>
      <p:ext uri="{BB962C8B-B14F-4D97-AF65-F5344CB8AC3E}">
        <p14:creationId xmlns:p14="http://schemas.microsoft.com/office/powerpoint/2010/main" val="133865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576776" y="362721"/>
            <a:ext cx="1161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Principale Documentazione da presentare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59988" y="1102578"/>
            <a:ext cx="95941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Domanda di Sostegno cartacea e attestazione di invio telematico rilasciata dal SIAN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Documento di identità del titolare/legale rappresentante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Statuto e Atto Costitutivo (per i soggetti collettivi)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Certificato di Attribuzione della P.IVA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Certificato Camerale (R.I o REA) con elenco soci e partecipazioni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DURC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Bilancio/Dichiarazione dei redditi relativo all’ultimo esercizio disponibile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Atto di approvazione del progetto di investimento (per i soggetti collettivi)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Indirizzo PEC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Attestazione Inps del numero occupati o Libro Unico del Lavoro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Copia del titolo di possesso – esclusivamente proprietà, affitto o usufrutto - dell’immobile sul quale si esegue l’intervento, con durata residua pari ad almeno 8 anni. </a:t>
            </a:r>
            <a:r>
              <a:rPr lang="it-IT" sz="1600" dirty="0"/>
              <a:t>Qualora non ancora registrato, si può provvedere entro 30 gg dalla pubblicazione della graduatoria provvisoria.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Autorizzazione del/i proprietario/i ad eseguire l’intervento (ove pertinente)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Copia del titolo abilitativo necessario per realizzare l’intervento</a:t>
            </a:r>
            <a:r>
              <a:rPr lang="it-IT" sz="1600" dirty="0"/>
              <a:t> (In assenza apposita dichiarazione di asseverazione del tecnico incaricato e impegno a presentare il titolo abilitativo entro 90 gg dalla data di pubblicazione della graduatoria provvisoria)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Copia degli elaborati di progetto </a:t>
            </a:r>
            <a:r>
              <a:rPr lang="it-IT" sz="1600" dirty="0"/>
              <a:t>(stato di fatto, di progetto, layout attrezzature, ecc.)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Documentazione fotografica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Computo metrico e schema di dettaglio spese (secondo prezziario regionale)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Preventivi comparativi per voci spesa non presenti nel prezziario regionale (3 preventivi)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Autodichiarazioni e asseverazioni come da modelli allegati al bando</a:t>
            </a:r>
          </a:p>
        </p:txBody>
      </p:sp>
    </p:spTree>
    <p:extLst>
      <p:ext uri="{BB962C8B-B14F-4D97-AF65-F5344CB8AC3E}">
        <p14:creationId xmlns:p14="http://schemas.microsoft.com/office/powerpoint/2010/main" val="57886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820269" y="205473"/>
            <a:ext cx="10354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Criteri di Selezione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(oggettivi e </a:t>
            </a:r>
            <a:r>
              <a:rPr lang="it-IT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autovalutabili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85255"/>
              </p:ext>
            </p:extLst>
          </p:nvPr>
        </p:nvGraphicFramePr>
        <p:xfrm>
          <a:off x="337624" y="790248"/>
          <a:ext cx="11563643" cy="4480560"/>
        </p:xfrm>
        <a:graphic>
          <a:graphicData uri="http://schemas.openxmlformats.org/drawingml/2006/table">
            <a:tbl>
              <a:tblPr/>
              <a:tblGrid>
                <a:gridCol w="1250991">
                  <a:extLst>
                    <a:ext uri="{9D8B030D-6E8A-4147-A177-3AD203B41FA5}">
                      <a16:colId xmlns:a16="http://schemas.microsoft.com/office/drawing/2014/main" val="3973516662"/>
                    </a:ext>
                  </a:extLst>
                </a:gridCol>
                <a:gridCol w="394930">
                  <a:extLst>
                    <a:ext uri="{9D8B030D-6E8A-4147-A177-3AD203B41FA5}">
                      <a16:colId xmlns:a16="http://schemas.microsoft.com/office/drawing/2014/main" val="1421822171"/>
                    </a:ext>
                  </a:extLst>
                </a:gridCol>
                <a:gridCol w="6865033">
                  <a:extLst>
                    <a:ext uri="{9D8B030D-6E8A-4147-A177-3AD203B41FA5}">
                      <a16:colId xmlns:a16="http://schemas.microsoft.com/office/drawing/2014/main" val="2012910392"/>
                    </a:ext>
                  </a:extLst>
                </a:gridCol>
                <a:gridCol w="1829128">
                  <a:extLst>
                    <a:ext uri="{9D8B030D-6E8A-4147-A177-3AD203B41FA5}">
                      <a16:colId xmlns:a16="http://schemas.microsoft.com/office/drawing/2014/main" val="3277614209"/>
                    </a:ext>
                  </a:extLst>
                </a:gridCol>
                <a:gridCol w="1223561">
                  <a:extLst>
                    <a:ext uri="{9D8B030D-6E8A-4147-A177-3AD203B41FA5}">
                      <a16:colId xmlns:a16="http://schemas.microsoft.com/office/drawing/2014/main" val="3665180280"/>
                    </a:ext>
                  </a:extLst>
                </a:gridCol>
              </a:tblGrid>
              <a:tr h="262389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i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Criterio</a:t>
                      </a:r>
                      <a:endParaRPr lang="it-IT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i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Descrizione</a:t>
                      </a:r>
                      <a:endParaRPr lang="it-IT" sz="1800" b="1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Punteggio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8114"/>
                  </a:ext>
                </a:extLst>
              </a:tr>
              <a:tr h="549380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Bandi </a:t>
                      </a:r>
                      <a:r>
                        <a:rPr lang="it-IT" sz="1400" kern="5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Ricettività - Commercio -  Artigianato - Ristorazione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Bando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Agroambiente</a:t>
                      </a:r>
                      <a:endParaRPr lang="it-IT" sz="14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47845"/>
                  </a:ext>
                </a:extLst>
              </a:tr>
              <a:tr h="41203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Localizzazione interventi</a:t>
                      </a:r>
                    </a:p>
                  </a:txBody>
                  <a:tcPr marL="61805" marR="61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Localizzazione geografica dell’intervento in zone urbanisticamente classificate come Zone A (Centro Storico) e zone E (uso del soprasuolo per fini agricoli) ovvero intervento riguardante beni immobili tutelati ai sensi del D.Lgs 42/2004.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58656"/>
                  </a:ext>
                </a:extLst>
              </a:tr>
              <a:tr h="2746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Localizzazione geografica dell’intervento in zone urbanisticamente classificate come Zone B (Zona di espansione) [qualora non sia possibile</a:t>
                      </a:r>
                      <a:r>
                        <a:rPr lang="it-IT" sz="1400" kern="5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attribuire il punteggio di cui al punto 1]</a:t>
                      </a:r>
                      <a:endParaRPr lang="it-IT" sz="14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12332"/>
                  </a:ext>
                </a:extLst>
              </a:tr>
              <a:tr h="27469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Tipologia delle operazioni attivate</a:t>
                      </a:r>
                    </a:p>
                  </a:txBody>
                  <a:tcPr marL="61805" marR="61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Operazione di tipo start-up (DdS presentata da soggetto attivo nel settore d’intervento da non più di sei mesi alla data di presentazione DdS)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8559"/>
                  </a:ext>
                </a:extLst>
              </a:tr>
              <a:tr h="2746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Operazione di tipo consolidamento (DdS presentata da soggetto attivo nel settore d’intervento da più di sei mesi alla data di presentazione DdS)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66165"/>
                  </a:ext>
                </a:extLst>
              </a:tr>
              <a:tr h="27469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Tipologie di beneficiari</a:t>
                      </a:r>
                    </a:p>
                  </a:txBody>
                  <a:tcPr marL="61805" marR="61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Titolare di impresa di sesso femminile e/o appartenente a fasce deboli della popolazione 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69856"/>
                  </a:ext>
                </a:extLst>
              </a:tr>
              <a:tr h="1373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Titolare di impresa di età inferiore a 40 anni 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34968"/>
                  </a:ext>
                </a:extLst>
              </a:tr>
              <a:tr h="2746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Imprese in forma collettiva a prevalente partecipazione femminile e/o appartenente a fasce deboli della popolazione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84039"/>
                  </a:ext>
                </a:extLst>
              </a:tr>
              <a:tr h="2746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Imprese in forma collettiva a prevalente partecipazione di soggetti con età inferiore a 40 anni</a:t>
                      </a: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03955"/>
                  </a:ext>
                </a:extLst>
              </a:tr>
              <a:tr h="27469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Punteggio massimo</a:t>
                      </a:r>
                    </a:p>
                  </a:txBody>
                  <a:tcPr marL="61805" marR="61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4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4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805" marR="618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64136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37625" y="5270808"/>
            <a:ext cx="11563642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Nel caso il soggetto richiedente sia costituito in forma collettiva, i punteggi di cui ai punti 7 e 8, saranno assegnati:</a:t>
            </a:r>
          </a:p>
          <a:p>
            <a:r>
              <a:rPr lang="it-IT" sz="1200" dirty="0"/>
              <a:t>   &gt; per le società di capitali: se la maggioranza del capitale sociale sia sottoscritta da soggetti che posseggono i requisiti e la maggioranza dei componenti dell’organo amministrativo della società sia costituita da soggetti che posseggono i requisiti;</a:t>
            </a:r>
          </a:p>
          <a:p>
            <a:r>
              <a:rPr lang="it-IT" sz="1200" dirty="0"/>
              <a:t>   &gt; per le società di persone: se la maggioranza dei soci sia costituita da soggetti che posseggono i requisiti e la maggioranza delle quote sociali sia detenuta da soggetti che posseggono i requisiti;</a:t>
            </a:r>
          </a:p>
          <a:p>
            <a:r>
              <a:rPr lang="it-IT" sz="1200" dirty="0"/>
              <a:t>   &gt; per le altre forme giuridiche: se la maggioranza dei soci sia costituita da soggetti che posseggono i requisiti e la maggioranza dei componenti dell’organo amministrativo sia costituita da soggetti che posseggono i requisiti.</a:t>
            </a:r>
          </a:p>
          <a:p>
            <a:r>
              <a:rPr lang="it-IT" sz="1200" b="1" dirty="0"/>
              <a:t>A PARITA’ DI PUNTEGGIO SARA’ DATA PRIORITA’ ALLE DOMANDE CON IMPORTO PIU’ BASSO</a:t>
            </a:r>
            <a:r>
              <a:rPr lang="it-IT" sz="1200" dirty="0"/>
              <a:t>; a parità di importo si considera l’ordine cronologico di arrivo.</a:t>
            </a:r>
          </a:p>
        </p:txBody>
      </p:sp>
    </p:spTree>
    <p:extLst>
      <p:ext uri="{BB962C8B-B14F-4D97-AF65-F5344CB8AC3E}">
        <p14:creationId xmlns:p14="http://schemas.microsoft.com/office/powerpoint/2010/main" val="94722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80899" y="955470"/>
            <a:ext cx="12192000" cy="5899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zaa</a:t>
            </a:r>
            <a:endParaRPr lang="it-IT" dirty="0"/>
          </a:p>
        </p:txBody>
      </p:sp>
      <p:sp>
        <p:nvSpPr>
          <p:cNvPr id="47" name="Rettangolo 46"/>
          <p:cNvSpPr/>
          <p:nvPr/>
        </p:nvSpPr>
        <p:spPr>
          <a:xfrm>
            <a:off x="576776" y="433059"/>
            <a:ext cx="1161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Tempi</a:t>
            </a:r>
          </a:p>
        </p:txBody>
      </p:sp>
      <p:sp>
        <p:nvSpPr>
          <p:cNvPr id="2" name="Pentagono 1"/>
          <p:cNvSpPr/>
          <p:nvPr/>
        </p:nvSpPr>
        <p:spPr>
          <a:xfrm>
            <a:off x="218435" y="1958412"/>
            <a:ext cx="2679890" cy="114591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Periodo di operatività SIAN</a:t>
            </a:r>
          </a:p>
          <a:p>
            <a:pPr algn="ctr"/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60 giorni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8015" y="1280792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Apertura bando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872330" y="1646708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Chiusura bando</a:t>
            </a:r>
          </a:p>
        </p:txBody>
      </p:sp>
      <p:cxnSp>
        <p:nvCxnSpPr>
          <p:cNvPr id="7" name="Connettore diritto 6"/>
          <p:cNvCxnSpPr/>
          <p:nvPr/>
        </p:nvCxnSpPr>
        <p:spPr>
          <a:xfrm>
            <a:off x="2906500" y="1788924"/>
            <a:ext cx="0" cy="255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225084" y="1460154"/>
            <a:ext cx="0" cy="2339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o 9"/>
          <p:cNvSpPr/>
          <p:nvPr/>
        </p:nvSpPr>
        <p:spPr>
          <a:xfrm>
            <a:off x="2909179" y="2521929"/>
            <a:ext cx="2790998" cy="115662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Valutazione delle Domande </a:t>
            </a:r>
          </a:p>
          <a:p>
            <a:pPr algn="ctr"/>
            <a:r>
              <a:rPr lang="it-IT" sz="1600" b="1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it-IT" sz="1600" b="1" dirty="0" err="1">
                <a:solidFill>
                  <a:schemeClr val="bg2">
                    <a:lumMod val="25000"/>
                  </a:schemeClr>
                </a:solidFill>
              </a:rPr>
              <a:t>max</a:t>
            </a:r>
            <a:r>
              <a:rPr lang="it-IT" sz="1600" b="1" dirty="0">
                <a:solidFill>
                  <a:schemeClr val="bg2">
                    <a:lumMod val="25000"/>
                  </a:schemeClr>
                </a:solidFill>
              </a:rPr>
              <a:t> 30 giorni)</a:t>
            </a:r>
          </a:p>
        </p:txBody>
      </p:sp>
      <p:cxnSp>
        <p:nvCxnSpPr>
          <p:cNvPr id="12" name="Connettore diritto 11"/>
          <p:cNvCxnSpPr/>
          <p:nvPr/>
        </p:nvCxnSpPr>
        <p:spPr>
          <a:xfrm flipH="1">
            <a:off x="5722492" y="2241921"/>
            <a:ext cx="23" cy="3179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700177" y="2126636"/>
            <a:ext cx="165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Graduatoria provvisoria</a:t>
            </a:r>
          </a:p>
        </p:txBody>
      </p:sp>
      <p:sp>
        <p:nvSpPr>
          <p:cNvPr id="15" name="Pentagono 14"/>
          <p:cNvSpPr/>
          <p:nvPr/>
        </p:nvSpPr>
        <p:spPr>
          <a:xfrm>
            <a:off x="5736743" y="3077199"/>
            <a:ext cx="1532365" cy="8862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2">
                    <a:lumMod val="25000"/>
                  </a:schemeClr>
                </a:solidFill>
              </a:rPr>
              <a:t>30 giorni</a:t>
            </a:r>
          </a:p>
        </p:txBody>
      </p:sp>
      <p:cxnSp>
        <p:nvCxnSpPr>
          <p:cNvPr id="16" name="Connettore diritto 15"/>
          <p:cNvCxnSpPr/>
          <p:nvPr/>
        </p:nvCxnSpPr>
        <p:spPr>
          <a:xfrm>
            <a:off x="7269108" y="2747767"/>
            <a:ext cx="0" cy="255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275999" y="2630365"/>
            <a:ext cx="165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Graduatoria definitiva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954509" y="4189489"/>
            <a:ext cx="28966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Eventuali preavvisi di rigetto e </a:t>
            </a:r>
          </a:p>
          <a:p>
            <a:r>
              <a:rPr lang="it-IT" sz="1100" dirty="0"/>
              <a:t>richieste di integrazione (soccorso istruttorio)</a:t>
            </a:r>
          </a:p>
        </p:txBody>
      </p:sp>
      <p:sp>
        <p:nvSpPr>
          <p:cNvPr id="22" name="Pentagono 21"/>
          <p:cNvSpPr/>
          <p:nvPr/>
        </p:nvSpPr>
        <p:spPr>
          <a:xfrm>
            <a:off x="4332629" y="3657307"/>
            <a:ext cx="1357227" cy="38792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2">
                    <a:lumMod val="25000"/>
                  </a:schemeClr>
                </a:solidFill>
              </a:rPr>
              <a:t>Ammissibilità</a:t>
            </a:r>
          </a:p>
        </p:txBody>
      </p:sp>
      <p:sp>
        <p:nvSpPr>
          <p:cNvPr id="18" name="Pentagono 17"/>
          <p:cNvSpPr/>
          <p:nvPr/>
        </p:nvSpPr>
        <p:spPr>
          <a:xfrm>
            <a:off x="2925670" y="3637519"/>
            <a:ext cx="1413908" cy="38792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2">
                    <a:lumMod val="25000"/>
                  </a:schemeClr>
                </a:solidFill>
              </a:rPr>
              <a:t>Ricevibilità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767647" y="4694243"/>
            <a:ext cx="2107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Osservazioni e integrazioni da parte dei beneficiari</a:t>
            </a:r>
          </a:p>
          <a:p>
            <a:r>
              <a:rPr lang="it-IT" sz="1100" dirty="0"/>
              <a:t>(entro 10 gg dalla richiesta)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56124" y="3135611"/>
            <a:ext cx="1311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È possibile inserire i dati sul portale SIAN e rilasciare la DdS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569660" y="3420048"/>
            <a:ext cx="1379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dirty="0"/>
              <a:t>Termine ultimo per presentare la documentazione cartacea</a:t>
            </a:r>
          </a:p>
        </p:txBody>
      </p:sp>
      <p:sp>
        <p:nvSpPr>
          <p:cNvPr id="27" name="Pentagono 26"/>
          <p:cNvSpPr/>
          <p:nvPr/>
        </p:nvSpPr>
        <p:spPr>
          <a:xfrm>
            <a:off x="5744830" y="4430631"/>
            <a:ext cx="3485176" cy="50612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2">
                    <a:lumMod val="25000"/>
                  </a:schemeClr>
                </a:solidFill>
              </a:rPr>
              <a:t>Max 90 giorni per presentare i titoli abilitativi (se non presenti in DdS)</a:t>
            </a:r>
          </a:p>
        </p:txBody>
      </p:sp>
      <p:cxnSp>
        <p:nvCxnSpPr>
          <p:cNvPr id="30" name="Connettore diritto 29"/>
          <p:cNvCxnSpPr/>
          <p:nvPr/>
        </p:nvCxnSpPr>
        <p:spPr>
          <a:xfrm>
            <a:off x="9230008" y="3066603"/>
            <a:ext cx="0" cy="255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entagono 31"/>
          <p:cNvSpPr/>
          <p:nvPr/>
        </p:nvSpPr>
        <p:spPr>
          <a:xfrm>
            <a:off x="7283336" y="3486790"/>
            <a:ext cx="1946672" cy="8862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2">
                    <a:lumMod val="25000"/>
                  </a:schemeClr>
                </a:solidFill>
              </a:rPr>
              <a:t>Decreti di Concessione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9196268" y="3019811"/>
            <a:ext cx="165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Comunicazione di Concessione</a:t>
            </a:r>
          </a:p>
        </p:txBody>
      </p:sp>
      <p:cxnSp>
        <p:nvCxnSpPr>
          <p:cNvPr id="34" name="Connettore diritto 33"/>
          <p:cNvCxnSpPr/>
          <p:nvPr/>
        </p:nvCxnSpPr>
        <p:spPr>
          <a:xfrm>
            <a:off x="10818356" y="3543031"/>
            <a:ext cx="0" cy="255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entagono 35"/>
          <p:cNvSpPr/>
          <p:nvPr/>
        </p:nvSpPr>
        <p:spPr>
          <a:xfrm>
            <a:off x="9230007" y="3949963"/>
            <a:ext cx="1585481" cy="88626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</a:rPr>
              <a:t>Accettazione contributo </a:t>
            </a:r>
          </a:p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</a:rPr>
              <a:t>(entro 10 gg)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015101" y="5054752"/>
            <a:ext cx="2896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Eventuali ricorsi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0788518" y="3440243"/>
            <a:ext cx="117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Inizio </a:t>
            </a:r>
          </a:p>
          <a:p>
            <a:r>
              <a:rPr lang="it-IT" sz="1400" dirty="0"/>
              <a:t>Attività</a:t>
            </a:r>
          </a:p>
        </p:txBody>
      </p:sp>
      <p:sp>
        <p:nvSpPr>
          <p:cNvPr id="4" name="Freccia a destra con strisce 3"/>
          <p:cNvSpPr/>
          <p:nvPr/>
        </p:nvSpPr>
        <p:spPr>
          <a:xfrm>
            <a:off x="10845325" y="4393096"/>
            <a:ext cx="1040353" cy="543662"/>
          </a:xfrm>
          <a:prstGeom prst="stripedRightArrow">
            <a:avLst>
              <a:gd name="adj1" fmla="val 100000"/>
              <a:gd name="adj2" fmla="val 565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con strisce 34"/>
          <p:cNvSpPr/>
          <p:nvPr/>
        </p:nvSpPr>
        <p:spPr>
          <a:xfrm>
            <a:off x="713710" y="5749346"/>
            <a:ext cx="6161208" cy="552975"/>
          </a:xfrm>
          <a:prstGeom prst="stripedRightArrow">
            <a:avLst>
              <a:gd name="adj1" fmla="val 100000"/>
              <a:gd name="adj2" fmla="val 565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46005" y="6302321"/>
            <a:ext cx="146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Erogazione ANTICIPO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487261" y="6299183"/>
            <a:ext cx="151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Rendicontazioni parziali</a:t>
            </a:r>
          </a:p>
        </p:txBody>
      </p:sp>
      <p:cxnSp>
        <p:nvCxnSpPr>
          <p:cNvPr id="38" name="Connettore diritto 37"/>
          <p:cNvCxnSpPr/>
          <p:nvPr/>
        </p:nvCxnSpPr>
        <p:spPr>
          <a:xfrm>
            <a:off x="741505" y="5912782"/>
            <a:ext cx="2044" cy="67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/>
          <p:cNvCxnSpPr/>
          <p:nvPr/>
        </p:nvCxnSpPr>
        <p:spPr>
          <a:xfrm>
            <a:off x="3951323" y="5898961"/>
            <a:ext cx="2044" cy="67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/>
          <p:cNvCxnSpPr/>
          <p:nvPr/>
        </p:nvCxnSpPr>
        <p:spPr>
          <a:xfrm>
            <a:off x="6874917" y="5850231"/>
            <a:ext cx="2044" cy="67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3951323" y="6306004"/>
            <a:ext cx="173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Erogazione ACCONTI su SAL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6219255" y="6330788"/>
            <a:ext cx="157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FINE </a:t>
            </a:r>
          </a:p>
          <a:p>
            <a:r>
              <a:rPr lang="it-IT" sz="1200" dirty="0"/>
              <a:t>LAVORI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7089281" y="6306003"/>
            <a:ext cx="173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Controllo ed Erogazione SALDO</a:t>
            </a:r>
          </a:p>
        </p:txBody>
      </p:sp>
      <p:cxnSp>
        <p:nvCxnSpPr>
          <p:cNvPr id="46" name="Connettore diritto 45"/>
          <p:cNvCxnSpPr/>
          <p:nvPr/>
        </p:nvCxnSpPr>
        <p:spPr>
          <a:xfrm>
            <a:off x="7161141" y="5853191"/>
            <a:ext cx="2044" cy="67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ccia a destra con strisce 47"/>
          <p:cNvSpPr/>
          <p:nvPr/>
        </p:nvSpPr>
        <p:spPr>
          <a:xfrm>
            <a:off x="7006568" y="6011987"/>
            <a:ext cx="4972091" cy="211923"/>
          </a:xfrm>
          <a:prstGeom prst="stripedRightArrow">
            <a:avLst>
              <a:gd name="adj1" fmla="val 100000"/>
              <a:gd name="adj2" fmla="val 5653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089212" y="5912782"/>
            <a:ext cx="529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Realizzazione intervento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7161141" y="5959576"/>
            <a:ext cx="4503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Controlli e impegni successivi (5 anni)</a:t>
            </a:r>
          </a:p>
        </p:txBody>
      </p:sp>
    </p:spTree>
    <p:extLst>
      <p:ext uri="{BB962C8B-B14F-4D97-AF65-F5344CB8AC3E}">
        <p14:creationId xmlns:p14="http://schemas.microsoft.com/office/powerpoint/2010/main" val="70563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576776" y="433059"/>
            <a:ext cx="1161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Modalità di erogazione del contributo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98673" y="1172614"/>
            <a:ext cx="875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ANTICIPO &gt; fino al </a:t>
            </a:r>
            <a:r>
              <a:rPr lang="it-IT" sz="2400" b="1" dirty="0"/>
              <a:t>50% del contributo concesso</a:t>
            </a:r>
            <a:endParaRPr lang="it-IT" sz="1400" dirty="0"/>
          </a:p>
          <a:p>
            <a:pPr algn="just"/>
            <a:r>
              <a:rPr lang="it-IT" sz="1600" dirty="0"/>
              <a:t>Unica Domanda di Pagamento (opzionale) con presentazione di garanzia </a:t>
            </a:r>
            <a:r>
              <a:rPr lang="it-IT" sz="1600" dirty="0" err="1"/>
              <a:t>fidejussioria</a:t>
            </a:r>
            <a:r>
              <a:rPr lang="it-IT" sz="1600" dirty="0"/>
              <a:t> pari al valore dell’importo da anticipare.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89161" y="2188277"/>
            <a:ext cx="88649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ACCONTO su SAL &gt; </a:t>
            </a:r>
            <a:r>
              <a:rPr lang="it-IT" sz="2400" b="1" dirty="0"/>
              <a:t>50 % della spesa rendicontata</a:t>
            </a:r>
          </a:p>
          <a:p>
            <a:pPr algn="just"/>
            <a:r>
              <a:rPr lang="it-IT" sz="1600" dirty="0"/>
              <a:t>È possibile presentare al massimo due domande di pagamento nella forma di acconto su Stato Avanzamento Lavori fino al 90% del contributo concesso, compreso l’eventuale importo pagato come anticipazione. </a:t>
            </a:r>
          </a:p>
          <a:p>
            <a:r>
              <a:rPr lang="it-IT" sz="1600" dirty="0"/>
              <a:t>È necessario presentare una rendicontazione parziale dell’intervento.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994072" y="3732135"/>
            <a:ext cx="873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SALDO &gt; </a:t>
            </a:r>
            <a:r>
              <a:rPr lang="it-IT" sz="2000" b="1" dirty="0"/>
              <a:t>Almeno pari al 10 % del contributo concesso</a:t>
            </a:r>
          </a:p>
          <a:p>
            <a:pPr algn="just"/>
            <a:r>
              <a:rPr lang="it-IT" sz="1600" dirty="0"/>
              <a:t>Al termine dell’intervento dietro rendicontazione finale delle spese sostenute e controllo in loco da parte del GAL.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0" y="5410410"/>
            <a:ext cx="3798277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b="1" u="sng" dirty="0"/>
              <a:t>Esempio</a:t>
            </a:r>
            <a:br>
              <a:rPr lang="it-IT" dirty="0"/>
            </a:br>
            <a:r>
              <a:rPr lang="it-IT" b="1" dirty="0"/>
              <a:t>Investimento Ammesso: </a:t>
            </a:r>
            <a:r>
              <a:rPr lang="it-IT" dirty="0"/>
              <a:t>40.000 €</a:t>
            </a:r>
          </a:p>
          <a:p>
            <a:r>
              <a:rPr lang="it-IT" b="1" dirty="0"/>
              <a:t>Contributo Concesso: </a:t>
            </a:r>
            <a:r>
              <a:rPr lang="it-IT" dirty="0"/>
              <a:t>20.000 €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74391"/>
              </p:ext>
            </p:extLst>
          </p:nvPr>
        </p:nvGraphicFramePr>
        <p:xfrm>
          <a:off x="3938955" y="4783551"/>
          <a:ext cx="797638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544">
                  <a:extLst>
                    <a:ext uri="{9D8B030D-6E8A-4147-A177-3AD203B41FA5}">
                      <a16:colId xmlns:a16="http://schemas.microsoft.com/office/drawing/2014/main" val="2379822298"/>
                    </a:ext>
                  </a:extLst>
                </a:gridCol>
                <a:gridCol w="1337821">
                  <a:extLst>
                    <a:ext uri="{9D8B030D-6E8A-4147-A177-3AD203B41FA5}">
                      <a16:colId xmlns:a16="http://schemas.microsoft.com/office/drawing/2014/main" val="2237449232"/>
                    </a:ext>
                  </a:extLst>
                </a:gridCol>
                <a:gridCol w="1589649">
                  <a:extLst>
                    <a:ext uri="{9D8B030D-6E8A-4147-A177-3AD203B41FA5}">
                      <a16:colId xmlns:a16="http://schemas.microsoft.com/office/drawing/2014/main" val="2707772054"/>
                    </a:ext>
                  </a:extLst>
                </a:gridCol>
                <a:gridCol w="1543550">
                  <a:extLst>
                    <a:ext uri="{9D8B030D-6E8A-4147-A177-3AD203B41FA5}">
                      <a16:colId xmlns:a16="http://schemas.microsoft.com/office/drawing/2014/main" val="2916501758"/>
                    </a:ext>
                  </a:extLst>
                </a:gridCol>
                <a:gridCol w="1649816">
                  <a:extLst>
                    <a:ext uri="{9D8B030D-6E8A-4147-A177-3AD203B41FA5}">
                      <a16:colId xmlns:a16="http://schemas.microsoft.com/office/drawing/2014/main" val="3484900058"/>
                    </a:ext>
                  </a:extLst>
                </a:gridCol>
              </a:tblGrid>
              <a:tr h="256031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Esempio con anticipo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Esempio senza anticipo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31180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r>
                        <a:rPr lang="it-IT" sz="1200" b="1" dirty="0"/>
                        <a:t>Domanda di Pagamento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Contributo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Spesa da rendicontare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Contributo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Spesa da rendicontare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427821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r>
                        <a:rPr lang="it-IT" sz="1400" dirty="0"/>
                        <a:t>Anticipo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10.000 €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67501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r>
                        <a:rPr lang="it-IT" sz="1400" dirty="0"/>
                        <a:t>Acconto 1° SAL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5.000€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10.000€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12.000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24.000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629789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r>
                        <a:rPr lang="it-IT" sz="1400" dirty="0"/>
                        <a:t>Acconto</a:t>
                      </a:r>
                      <a:r>
                        <a:rPr lang="it-IT" sz="1400" baseline="0" dirty="0"/>
                        <a:t> 2° SAL</a:t>
                      </a:r>
                      <a:endParaRPr lang="it-IT" sz="1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3.000€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6.000€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58088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r>
                        <a:rPr lang="it-IT" sz="1400" dirty="0"/>
                        <a:t>Saldo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2.000€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24.000€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8.000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16.000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59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5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isolasalento_quadro_apiglianosole_2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61" y="1585451"/>
            <a:ext cx="3566162" cy="34710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52831" y="1017216"/>
            <a:ext cx="5528603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GAL</a:t>
            </a:r>
            <a:r>
              <a:rPr lang="it-IT" b="1" dirty="0"/>
              <a:t> </a:t>
            </a:r>
          </a:p>
          <a:p>
            <a:r>
              <a:rPr lang="it-IT" sz="2400" b="1" dirty="0"/>
              <a:t>       &gt;&gt;&gt; Gruppo di Azione Locale</a:t>
            </a:r>
          </a:p>
          <a:p>
            <a:endParaRPr lang="it-IT" sz="1100" dirty="0"/>
          </a:p>
          <a:p>
            <a:pPr algn="just"/>
            <a:r>
              <a:rPr lang="it-IT" dirty="0"/>
              <a:t>Soggetto, previsto dai regolamenti comunitari,  composto da enti pubblici e privati con lo scopo di favorire lo sviluppo locale di un'area rurale definita. I Gruppi di Azione Locale:</a:t>
            </a:r>
          </a:p>
          <a:p>
            <a:pPr marL="342900" indent="-342900" algn="just">
              <a:buAutoNum type="arabicParenR"/>
            </a:pPr>
            <a:r>
              <a:rPr lang="it-IT" dirty="0"/>
              <a:t>elaborano, attraverso un approccio partecipativo dal basso, una propria Strategia di Sviluppo Locale (SSL); </a:t>
            </a:r>
          </a:p>
          <a:p>
            <a:pPr marL="342900" indent="-342900" algn="just">
              <a:buAutoNum type="arabicParenR"/>
            </a:pPr>
            <a:r>
              <a:rPr lang="it-IT" dirty="0"/>
              <a:t>definiscono un Piano di Azione Locale (PAL) che trasforma la strategia in interventi concreti;</a:t>
            </a:r>
          </a:p>
          <a:p>
            <a:pPr marL="342900" indent="-342900" algn="just">
              <a:buAutoNum type="arabicParenR"/>
            </a:pPr>
            <a:r>
              <a:rPr lang="it-IT" dirty="0"/>
              <a:t>gestiscono i contributi finanziari provenienti dall'Unione europea e dalla Regione per attuare il PAL (attraverso </a:t>
            </a:r>
            <a:r>
              <a:rPr lang="it-IT" b="1" u="sng" dirty="0"/>
              <a:t>bandi pubblici</a:t>
            </a:r>
            <a:r>
              <a:rPr lang="it-IT" b="1" dirty="0"/>
              <a:t> </a:t>
            </a:r>
            <a:r>
              <a:rPr lang="it-IT" dirty="0"/>
              <a:t>e interventi propri).</a:t>
            </a:r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576776" y="433059"/>
            <a:ext cx="1161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Modalità di rendicontazione delle spese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36764" y="1274197"/>
            <a:ext cx="89048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Documentazione Contabile da presentare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Copia conforme delle fatture o di altri documenti aventi valore probatorio equipollente (relative alle spese sostenute);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Copia dei giustificativi di pagamento (bonifici, Assegni, RI.BA., F24, Carta di Credito, Bollettino Postale, MAV);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Copia degli estratti conto da cui risulti il relativo pagamento </a:t>
            </a:r>
            <a:r>
              <a:rPr lang="it-IT" sz="2000" u="sng" dirty="0"/>
              <a:t>esclusivamente attraverso il “conto corrente dedicato”;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Dichiarazioni liberatorie su carta intestata delle ditte fornitrici.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Contabilità analitica degli interventi realizzati</a:t>
            </a:r>
            <a:endParaRPr lang="it-IT" sz="3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236764" y="4355963"/>
            <a:ext cx="8904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Principali altri documenti da presentare (a saldo)</a:t>
            </a:r>
          </a:p>
          <a:p>
            <a:pPr algn="just"/>
            <a:r>
              <a:rPr lang="it-IT" sz="2000" dirty="0"/>
              <a:t>-   Elaborati di contabilità e/o registri iva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Certificato di agibilità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Certificato di regolare esecuzione delle opere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Autorizzazioni per l’esercizio dell’attività finanziata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Elaborati grafici e layout finale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Elenco inventario dei beni mobili</a:t>
            </a:r>
          </a:p>
        </p:txBody>
      </p:sp>
    </p:spTree>
    <p:extLst>
      <p:ext uri="{BB962C8B-B14F-4D97-AF65-F5344CB8AC3E}">
        <p14:creationId xmlns:p14="http://schemas.microsoft.com/office/powerpoint/2010/main" val="4171755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576776" y="298588"/>
            <a:ext cx="1161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Principali Impegni e Obblighi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92623" y="883363"/>
            <a:ext cx="993737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1900" u="sng" dirty="0"/>
              <a:t>Mantenere i requisiti di ammissibilità </a:t>
            </a:r>
            <a:r>
              <a:rPr lang="it-IT" sz="1900" dirty="0"/>
              <a:t>per tutta la durata della Concessione;</a:t>
            </a:r>
          </a:p>
          <a:p>
            <a:pPr marL="342900" indent="-342900" algn="just">
              <a:buFontTx/>
              <a:buChar char="-"/>
            </a:pPr>
            <a:r>
              <a:rPr lang="it-IT" sz="1900" u="sng" dirty="0"/>
              <a:t>Mantenere i requisiti di che hanno prodotto punteggio </a:t>
            </a:r>
            <a:r>
              <a:rPr lang="it-IT" sz="1900" dirty="0"/>
              <a:t>in graduatoria per almeno 5 anni dalla data di erogazione del saldo;</a:t>
            </a:r>
          </a:p>
          <a:p>
            <a:pPr marL="342900" indent="-342900" algn="just">
              <a:buFontTx/>
              <a:buChar char="-"/>
            </a:pPr>
            <a:r>
              <a:rPr lang="it-IT" sz="1900" dirty="0"/>
              <a:t>Attivare un </a:t>
            </a:r>
            <a:r>
              <a:rPr lang="it-IT" sz="1900" u="sng" dirty="0"/>
              <a:t>«conto corrente dedicato» </a:t>
            </a:r>
            <a:r>
              <a:rPr lang="it-IT" sz="1900" dirty="0"/>
              <a:t>: sul conto devono transitare tutte (e unicamente) le operazioni riferibili all’intervento;</a:t>
            </a:r>
          </a:p>
          <a:p>
            <a:pPr marL="342900" indent="-342900" algn="just">
              <a:buFontTx/>
              <a:buChar char="-"/>
            </a:pPr>
            <a:r>
              <a:rPr lang="it-IT" sz="1900" dirty="0"/>
              <a:t>Osservare i termini e le modalità di esecuzione previste dal Decreto di Concessione e da altri atti ad esso collegati;</a:t>
            </a:r>
          </a:p>
          <a:p>
            <a:pPr marL="342900" indent="-342900" algn="just">
              <a:buFontTx/>
              <a:buChar char="-"/>
            </a:pPr>
            <a:r>
              <a:rPr lang="it-IT" sz="1900" dirty="0"/>
              <a:t>Comunicare al GAL eventuali variazioni del programma di investimenti, che devono essere autorizzati &gt; </a:t>
            </a:r>
            <a:r>
              <a:rPr lang="it-IT" sz="1900" u="sng" dirty="0"/>
              <a:t>Richiesta di variante</a:t>
            </a:r>
            <a:r>
              <a:rPr lang="it-IT" sz="1900" dirty="0"/>
              <a:t>;</a:t>
            </a:r>
          </a:p>
          <a:p>
            <a:pPr marL="342900" indent="-342900" algn="just">
              <a:buFontTx/>
              <a:buChar char="-"/>
            </a:pPr>
            <a:r>
              <a:rPr lang="it-IT" sz="1900" dirty="0"/>
              <a:t>Non richiedere ulteriori contributi per il medesimo intervento;</a:t>
            </a:r>
          </a:p>
          <a:p>
            <a:pPr marL="342900" indent="-342900" algn="just">
              <a:buFontTx/>
              <a:buChar char="-"/>
            </a:pPr>
            <a:r>
              <a:rPr lang="it-IT" sz="1900" dirty="0"/>
              <a:t>Rispetto della normativa sulla sicurezza dei luoghi di lavoro, della normativa previdenziale, della normativa urbanistica, ambientale, paesaggistica, ecc.</a:t>
            </a:r>
          </a:p>
          <a:p>
            <a:pPr marL="342900" indent="-342900" algn="just">
              <a:buFontTx/>
              <a:buChar char="-"/>
            </a:pPr>
            <a:r>
              <a:rPr lang="it-IT" sz="1900" dirty="0"/>
              <a:t>Obbligo di </a:t>
            </a:r>
            <a:r>
              <a:rPr lang="it-IT" sz="1900" u="sng" dirty="0"/>
              <a:t>informazione e pubblicità </a:t>
            </a:r>
            <a:r>
              <a:rPr lang="it-IT" sz="1900" dirty="0"/>
              <a:t>(loghi, targhe informative, ecc.);</a:t>
            </a:r>
          </a:p>
          <a:p>
            <a:pPr marL="342900" indent="-342900" algn="just">
              <a:buFontTx/>
              <a:buChar char="-"/>
            </a:pPr>
            <a:r>
              <a:rPr lang="it-IT" sz="1900" dirty="0"/>
              <a:t>Conservare la documentazione di progetto e Consentire controlli successivi;</a:t>
            </a:r>
          </a:p>
          <a:p>
            <a:pPr marL="342900" indent="-342900" algn="just">
              <a:buFontTx/>
              <a:buChar char="-"/>
            </a:pPr>
            <a:r>
              <a:rPr lang="it-IT" sz="1900" dirty="0"/>
              <a:t>Acquisire le necessarie </a:t>
            </a:r>
            <a:r>
              <a:rPr lang="it-IT" sz="1900" u="sng" dirty="0"/>
              <a:t>autorizzazioni amministrative </a:t>
            </a:r>
            <a:r>
              <a:rPr lang="it-IT" sz="1900" dirty="0"/>
              <a:t>prima del saldo;</a:t>
            </a:r>
          </a:p>
          <a:p>
            <a:pPr marL="342900" indent="-342900" algn="just">
              <a:buFontTx/>
              <a:buChar char="-"/>
            </a:pPr>
            <a:r>
              <a:rPr lang="it-IT" sz="1900" dirty="0"/>
              <a:t>Non alienare e mantenere la </a:t>
            </a:r>
            <a:r>
              <a:rPr lang="it-IT" sz="1900" u="sng" dirty="0"/>
              <a:t>destinazione d’uso dei beni per almeno 5 anni</a:t>
            </a:r>
            <a:r>
              <a:rPr lang="it-IT" sz="1900" dirty="0"/>
              <a:t> dalla data di erogazione del saldo;</a:t>
            </a:r>
          </a:p>
          <a:p>
            <a:pPr marL="342900" indent="-342900" algn="just">
              <a:buFontTx/>
              <a:buChar char="-"/>
            </a:pP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57211" y="6090646"/>
            <a:ext cx="998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NB: </a:t>
            </a:r>
            <a:r>
              <a:rPr lang="it-IT" dirty="0"/>
              <a:t>L’azienda può essere ceduta? Sì, ma solo se il soggetto che subentra possiede le stesse caratteristiche del beneficiario e assume gli stessi impegni e obblighi.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2173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13930"/>
              </p:ext>
            </p:extLst>
          </p:nvPr>
        </p:nvGraphicFramePr>
        <p:xfrm>
          <a:off x="155575" y="160338"/>
          <a:ext cx="12036425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577">
                  <a:extLst>
                    <a:ext uri="{9D8B030D-6E8A-4147-A177-3AD203B41FA5}">
                      <a16:colId xmlns:a16="http://schemas.microsoft.com/office/drawing/2014/main" val="1968569041"/>
                    </a:ext>
                  </a:extLst>
                </a:gridCol>
                <a:gridCol w="3984848">
                  <a:extLst>
                    <a:ext uri="{9D8B030D-6E8A-4147-A177-3AD203B41FA5}">
                      <a16:colId xmlns:a16="http://schemas.microsoft.com/office/drawing/2014/main" val="2126697780"/>
                    </a:ext>
                  </a:extLst>
                </a:gridCol>
              </a:tblGrid>
              <a:tr h="32429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CODICI ATECO COMMERCIO</a:t>
                      </a:r>
                      <a:r>
                        <a:rPr lang="it-IT" sz="1600" baseline="0" dirty="0"/>
                        <a:t> E SERVIZI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ATTIVITA’ AMMESSE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59415"/>
                  </a:ext>
                </a:extLst>
              </a:tr>
              <a:tr h="1326659">
                <a:tc>
                  <a:txBody>
                    <a:bodyPr/>
                    <a:lstStyle/>
                    <a:p>
                      <a:r>
                        <a:rPr lang="it-IT" sz="1200" dirty="0"/>
                        <a:t>47.1 Commercio al dettaglio in esercizi non specializzati </a:t>
                      </a:r>
                    </a:p>
                    <a:p>
                      <a:r>
                        <a:rPr lang="it-IT" sz="1200" dirty="0"/>
                        <a:t>47.2 Commercio al dettaglio di prodotti alimentari, bevande </a:t>
                      </a:r>
                      <a:r>
                        <a:rPr lang="it-IT" sz="1200" baseline="0" dirty="0"/>
                        <a:t> e tabacco </a:t>
                      </a:r>
                      <a:r>
                        <a:rPr lang="it-IT" sz="1200" dirty="0"/>
                        <a:t>in esercizi specializzati </a:t>
                      </a:r>
                    </a:p>
                    <a:p>
                      <a:r>
                        <a:rPr lang="it-IT" sz="1200" dirty="0"/>
                        <a:t>47.5 Commercio al dettaglio di altri prodotti per uso domestico in esercizi specializzati </a:t>
                      </a:r>
                    </a:p>
                    <a:p>
                      <a:r>
                        <a:rPr lang="it-IT" sz="1200" dirty="0"/>
                        <a:t>47.6 Commercio al dettaglio di articoli culturali e ricreativi in esercizi specializzati </a:t>
                      </a:r>
                    </a:p>
                    <a:p>
                      <a:r>
                        <a:rPr lang="it-IT" sz="1200" dirty="0"/>
                        <a:t>47.7 Commercio al dettaglio di altri prodotti in esercizi specializzati </a:t>
                      </a:r>
                    </a:p>
                    <a:p>
                      <a:r>
                        <a:rPr lang="it-IT" sz="1200" dirty="0"/>
                        <a:t>47.8 Commercio al dettaglio ambulante </a:t>
                      </a:r>
                    </a:p>
                    <a:p>
                      <a:r>
                        <a:rPr lang="it-IT" sz="1200" dirty="0"/>
                        <a:t>47.9 Commercio al dettaglio al di fuori di negozi, banchi e mercati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Commercio al dettaglio di prodotti tradizionali e tipici del territorio che siano il risultato di lavorazioni comprese nell’elenco allegato al D.P.R 288/2001 e ss.mm.ii (escluso prodotti di cui all’Allegato I al Trattato sul funzionamento dell'UE)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66286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94.99.20 Attività di organizzazioni che perseguono fini culturali, ricreativi e di hobby </a:t>
                      </a:r>
                    </a:p>
                  </a:txBody>
                  <a:tcPr/>
                </a:tc>
                <a:tc rowSpan="18">
                  <a:txBody>
                    <a:bodyPr/>
                    <a:lstStyle/>
                    <a:p>
                      <a:r>
                        <a:rPr lang="it-IT" sz="1200" dirty="0"/>
                        <a:t>Attività e servizi che utilizzano e/o promuovono produzioni tipiche del territorio, e modalità di fruizione “analogica” dei luoghi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738768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93.29.90 Altre attività di intrattenimento e di divertimento nca 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885942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96.09.0 Attività di servizi per la persona nca 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195497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91.01.00 - Attività di biblioteche ed archivi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238024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93.11.9 - Gestione di altri impianti sportivi nca 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95075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93.19.10 - Enti e organizzazioni sportive, promozione di eventi sportivi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43973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93.19.99 - Altre attività sportive nca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34516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93.21.00 - Parchi di divertimento e parchi tematici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604070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93.29.90 - Altre attività di intrattenimento e di divertimento nca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147892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90.01.01 - Attività nel campo della recitazione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46475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90.01.09 - Altre rappresentazioni artistiche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773325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59.14.00 - Attività di proiezione cinematografica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23408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90.04.00 - Gestione di teatri, sale da concerto e altre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66967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85.51.00 - Corsi sportivi e ricreativi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25547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79.90.20 - Attività delle guide e degli accompagnatori turistici 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88622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85.52.01 -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dirty="0"/>
                        <a:t>Corsi di danza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104432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r>
                        <a:rPr lang="it-IT" sz="1200" dirty="0"/>
                        <a:t>96.04.10 - Servizi di centri per il benessere fisico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6375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r>
                        <a:rPr lang="it-IT" sz="1200" dirty="0"/>
                        <a:t>85.52.09 - Altra formazione culturale (musica, arte, spettacolo etc.) </a:t>
                      </a: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7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646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14872"/>
              </p:ext>
            </p:extLst>
          </p:nvPr>
        </p:nvGraphicFramePr>
        <p:xfrm>
          <a:off x="155575" y="0"/>
          <a:ext cx="12036425" cy="6732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7">
                  <a:extLst>
                    <a:ext uri="{9D8B030D-6E8A-4147-A177-3AD203B41FA5}">
                      <a16:colId xmlns:a16="http://schemas.microsoft.com/office/drawing/2014/main" val="1968569041"/>
                    </a:ext>
                  </a:extLst>
                </a:gridCol>
                <a:gridCol w="3862839">
                  <a:extLst>
                    <a:ext uri="{9D8B030D-6E8A-4147-A177-3AD203B41FA5}">
                      <a16:colId xmlns:a16="http://schemas.microsoft.com/office/drawing/2014/main" val="377491215"/>
                    </a:ext>
                  </a:extLst>
                </a:gridCol>
                <a:gridCol w="3862839">
                  <a:extLst>
                    <a:ext uri="{9D8B030D-6E8A-4147-A177-3AD203B41FA5}">
                      <a16:colId xmlns:a16="http://schemas.microsoft.com/office/drawing/2014/main" val="934353946"/>
                    </a:ext>
                  </a:extLst>
                </a:gridCol>
              </a:tblGrid>
              <a:tr h="50025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CODICI ATECO ARTIGIANATO</a:t>
                      </a:r>
                    </a:p>
                    <a:p>
                      <a:pPr algn="ctr"/>
                      <a:r>
                        <a:rPr lang="it-IT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(per</a:t>
                      </a:r>
                      <a:r>
                        <a:rPr lang="it-IT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produzione di prodotti tradizionali ricompresi nell’elenco allegato al D.P.R 288/2001)</a:t>
                      </a:r>
                      <a:endParaRPr lang="it-IT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59415"/>
                  </a:ext>
                </a:extLst>
              </a:tr>
              <a:tr h="6214053">
                <a:tc>
                  <a:txBody>
                    <a:bodyPr/>
                    <a:lstStyle/>
                    <a:p>
                      <a:pPr marL="3175" marR="8890" algn="l">
                        <a:lnSpc>
                          <a:spcPts val="10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31.09.1 – fabbricazione di mobili per arredo domestico</a:t>
                      </a:r>
                    </a:p>
                    <a:p>
                      <a:pPr marL="2540" algn="l">
                        <a:lnSpc>
                          <a:spcPts val="114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14.19.1 -­ ‐ confezioni varie e accessori per l'abbigliamento</a:t>
                      </a:r>
                    </a:p>
                    <a:p>
                      <a:pPr marL="1905" algn="l">
                        <a:spcBef>
                          <a:spcPts val="30"/>
                        </a:spcBef>
                        <a:spcAft>
                          <a:spcPts val="0"/>
                        </a:spcAft>
                        <a:tabLst>
                          <a:tab pos="417830" algn="l"/>
                        </a:tabLs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14.13.1 – confezioni in serie di abbigliamento</a:t>
                      </a:r>
                      <a:r>
                        <a:rPr lang="it-IT" sz="11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esterno</a:t>
                      </a:r>
                    </a:p>
                    <a:p>
                      <a:pPr marL="4445" algn="l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12065" algn="l"/>
                        </a:tabLs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14.13.2 sartoria e confezione su misura di abbigliamento esterno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.0 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ez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</a:t>
                      </a:r>
                      <a:r>
                        <a:rPr lang="it-IT" sz="1100" spc="6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it-IT" sz="1100" spc="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</a:t>
                      </a:r>
                      <a:r>
                        <a:rPr lang="it-IT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1100" spc="5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corse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tt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ia 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 biancheria …</a:t>
                      </a:r>
                    </a:p>
                    <a:p>
                      <a:pPr marL="2540" algn="l">
                        <a:lnSpc>
                          <a:spcPts val="114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14.19.1 -­ ‐ confezioni varie e accessori per l'abbigliamento</a:t>
                      </a:r>
                    </a:p>
                    <a:p>
                      <a:pPr marL="2540" algn="l">
                        <a:lnSpc>
                          <a:spcPts val="114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14.19.1 -­ ‐ confezioni varie e accessori per l'abbigliamento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14.30 – fabbricazione di articoli in maglieria</a:t>
                      </a:r>
                    </a:p>
                    <a:p>
                      <a:pPr marL="2540" algn="l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14.39.0 – fabbricazione di pullover, cardigan ed altri articoli simili a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maglia</a:t>
                      </a:r>
                    </a:p>
                    <a:p>
                      <a:pPr marL="2540" algn="l">
                        <a:lnSpc>
                          <a:spcPts val="114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14.19.1 -­ ‐ confezioni varie e accessori per l'abbigliamento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15.20 – fabbricazione di calzature</a:t>
                      </a:r>
                    </a:p>
                    <a:p>
                      <a:pPr marL="2540" algn="l">
                        <a:lnSpc>
                          <a:spcPts val="109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95.23 – riparazione di calzature e articoli da viaggio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15.1 – preparazione e concia del cuoio…</a:t>
                      </a:r>
                    </a:p>
                    <a:p>
                      <a:pPr marL="2540"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95.24 – riparazione di mobili e di oggetti di arredamento; tappezzeria…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 – altre industrie manifatturiere</a:t>
                      </a:r>
                    </a:p>
                    <a:p>
                      <a:pPr marL="2540" algn="l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90.03 – creazioni artistiche e letterarie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90.03.09 -­ ‐ altre creazioni artistiche e letterarie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74.20 – attività fotografiche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18.13.0 – lavorazioni preliminari alla stampa e ai media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31.09.5 -­ ‐ finitura di mobili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16.29.19 -­ ‐ fabbricazione di altri prodotti vari in</a:t>
                      </a:r>
                      <a:r>
                        <a:rPr lang="it-IT" sz="1100" spc="1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legno (esclusi i mobili)</a:t>
                      </a:r>
                    </a:p>
                    <a:p>
                      <a:pPr marL="254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90.03.09 -­ ‐ altre creazioni artistiche e letterarie</a:t>
                      </a:r>
                    </a:p>
                    <a:p>
                      <a:pPr marL="2540" algn="l"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17.1 –</a:t>
                      </a:r>
                      <a:r>
                        <a:rPr lang="it-IT" sz="1100" spc="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abbr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caz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100" spc="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it-IT" sz="1100" spc="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pasta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carta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it-IT" sz="1100" spc="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cart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it-IT" sz="1100" spc="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100" spc="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carton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</a:p>
                    <a:p>
                      <a:pPr marL="2540" algn="l"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17.2 – fabbricazione di articoli di carta e</a:t>
                      </a:r>
                      <a:r>
                        <a:rPr lang="it-IT" sz="1100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cartone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33.19.09</a:t>
                      </a:r>
                      <a:r>
                        <a:rPr lang="it-IT" sz="1100" spc="1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restauro</a:t>
                      </a:r>
                      <a:r>
                        <a:rPr lang="it-IT" sz="1100" spc="1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100" spc="1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organi</a:t>
                      </a:r>
                      <a:r>
                        <a:rPr lang="it-IT" sz="1100" spc="1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100" spc="1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100" spc="1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altri</a:t>
                      </a:r>
                      <a:r>
                        <a:rPr lang="it-IT" sz="1100" spc="1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strumenti</a:t>
                      </a:r>
                      <a:r>
                        <a:rPr lang="it-IT" sz="1100" spc="1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musicali</a:t>
                      </a:r>
                      <a:r>
                        <a:rPr lang="it-IT" sz="1100" spc="1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</a:p>
                    <a:p>
                      <a:pPr marL="2540" algn="l">
                        <a:lnSpc>
                          <a:spcPts val="11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antiquariato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41.20.00 -­ ‐ restauro di edifici storici e monumentali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74.20.20 -­ ‐ restauro o ritocco di fotografie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91.03.00 -­ ‐ restauro di luoghi e monumenti storici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95.24.01</a:t>
                      </a:r>
                      <a:r>
                        <a:rPr lang="it-IT" sz="1100" spc="16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riparazione</a:t>
                      </a:r>
                      <a:r>
                        <a:rPr lang="it-IT" sz="1100" spc="17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100" spc="16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restauro</a:t>
                      </a:r>
                      <a:r>
                        <a:rPr lang="it-IT" sz="1100" spc="17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100" spc="16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mobili</a:t>
                      </a:r>
                      <a:r>
                        <a:rPr lang="it-IT" sz="1100" spc="16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</a:t>
                      </a:r>
                      <a:r>
                        <a:rPr lang="it-IT" sz="1100" spc="16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it-IT" sz="1100" spc="16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casa</a:t>
                      </a:r>
                      <a:r>
                        <a:rPr lang="it-IT" sz="1100" spc="17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100" spc="16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arredamento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95.29.01</a:t>
                      </a:r>
                      <a:r>
                        <a:rPr lang="it-IT" sz="1100" spc="16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restauro</a:t>
                      </a:r>
                      <a:r>
                        <a:rPr lang="it-IT" sz="1100" spc="16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100" spc="16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riparazione</a:t>
                      </a:r>
                      <a:r>
                        <a:rPr lang="it-IT" sz="1100" spc="16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strumenti</a:t>
                      </a:r>
                      <a:r>
                        <a:rPr lang="it-IT" sz="1100" spc="1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musicali</a:t>
                      </a:r>
                      <a:r>
                        <a:rPr lang="it-IT" sz="1100" spc="1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it-IT" sz="1100" spc="16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antiquariato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32.20  ‐ fabbricazione di strumenti musicali (incluse parti e accessori)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95.29.01 -­ riparazione di strumenti musicali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13.92.10</a:t>
                      </a:r>
                      <a:r>
                        <a:rPr lang="it-IT" sz="11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</a:t>
                      </a:r>
                      <a:r>
                        <a:rPr lang="it-IT" sz="1100" spc="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confezionamento</a:t>
                      </a:r>
                      <a:r>
                        <a:rPr lang="it-IT" sz="11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100" spc="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biancheria</a:t>
                      </a:r>
                      <a:r>
                        <a:rPr lang="it-IT" sz="1100" spc="4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</a:t>
                      </a:r>
                      <a:r>
                        <a:rPr lang="it-IT" sz="11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letto,</a:t>
                      </a:r>
                      <a:r>
                        <a:rPr lang="it-IT" sz="1100" spc="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</a:t>
                      </a:r>
                    </a:p>
                    <a:p>
                      <a:pPr marL="2540" algn="l">
                        <a:lnSpc>
                          <a:spcPts val="11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tavola e per l'arredamento</a:t>
                      </a:r>
                    </a:p>
                    <a:p>
                      <a:pPr marL="2540" algn="l">
                        <a:lnSpc>
                          <a:spcPts val="113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74.10.10  ‐ attività di design di moda e design industriale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31.03  ‐ fabbricazione di materassi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16.29.3 -­ ‐ fabbricazione di articoli in paglia e materiali da intreccio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31.09.2 -­ ‐ fabbricazione di sedie e sedili (esclusi quelli per aeromobili, autoveicoli, navi, treni, ufficio e</a:t>
                      </a:r>
                      <a:r>
                        <a:rPr lang="it-IT" sz="1100" spc="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negozi)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30.99.0 -­ ‐ fabbricazione di veicoli a trazione manuale o animale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16.29.4 -­ ‐ laboratori di corniciai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16.21 - fabbricazione di fogli da impiallacciatura e di pannelli …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16.22 - fabbricazione di pavimenti in parquet assemblato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16.23 -  fabbricazione di altri prodotti di carpenteria in legno e falegnameria per l’edilizia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28.22.09 -­ ‐ fabbricazione di altre macchine e apparecchi</a:t>
                      </a:r>
                      <a:r>
                        <a:rPr lang="it-IT" sz="1100" spc="17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</a:p>
                    <a:p>
                      <a:pPr marL="2540" algn="l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sollevamento e movimentazione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r>
                        <a:rPr lang="it-IT" sz="1100" spc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</a:t>
                      </a:r>
                      <a:r>
                        <a:rPr lang="it-IT" sz="1100" spc="1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fabbricazione</a:t>
                      </a:r>
                      <a:r>
                        <a:rPr lang="it-IT" sz="1100" spc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100" spc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prodotti</a:t>
                      </a:r>
                      <a:r>
                        <a:rPr lang="it-IT" sz="1100" spc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it-IT" sz="1100" spc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metallo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(esclusi</a:t>
                      </a:r>
                      <a:r>
                        <a:rPr lang="it-IT" sz="1100" spc="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macchinari</a:t>
                      </a:r>
                      <a:r>
                        <a:rPr lang="it-IT" sz="1100" spc="6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attrezzature)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25.72.0 – fabbricazione di serrature e cerniere e ferramenta simili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95.29.04 – servizi di riparazioni rapide, duplicazione chiavi….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25.99.30 -­ fabbricazione di oggetti in ferro, in rame ed altri metalli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32.13 -­ fabbricazione di bigiotteria e articoli simili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25.11.0</a:t>
                      </a:r>
                      <a:r>
                        <a:rPr lang="it-IT" sz="1100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fabbricazione</a:t>
                      </a:r>
                      <a:r>
                        <a:rPr lang="it-IT" sz="1100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100" spc="7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strutture</a:t>
                      </a:r>
                      <a:r>
                        <a:rPr lang="it-IT" sz="1100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metalliche</a:t>
                      </a:r>
                      <a:r>
                        <a:rPr lang="it-IT" sz="1100" spc="8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it-IT" sz="1100" spc="8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parti</a:t>
                      </a:r>
                    </a:p>
                    <a:p>
                      <a:pPr marL="2540" algn="l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assemblate di strutture</a:t>
                      </a:r>
                    </a:p>
                    <a:p>
                      <a:pPr marL="254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25.61.0 - ‐ trattamento e rivestimento dei metalli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32.1 ‐ fabbricazione di gioielleria, bigiotteria e articoli connessi; lavorazione delle pietre</a:t>
                      </a:r>
                      <a:r>
                        <a:rPr lang="it-IT" sz="1100" spc="1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preziose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32.99.20 ‐ fabbricazione di ombrelli, bottoni,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chiusure lampo, parrucche e affini</a:t>
                      </a:r>
                    </a:p>
                    <a:p>
                      <a:pPr marL="1905" algn="l"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417830" algn="l"/>
                        </a:tabLs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13.99.1– fabbricazione di ricami</a:t>
                      </a:r>
                    </a:p>
                    <a:p>
                      <a:pPr marL="1905" algn="l">
                        <a:lnSpc>
                          <a:spcPts val="11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tabLst>
                          <a:tab pos="417830" algn="l"/>
                        </a:tabLs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13.99.2– fabbricazione di tulle, pizzi e merletti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13.2 ‐ tessitura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13.92.10</a:t>
                      </a:r>
                      <a:r>
                        <a:rPr lang="it-IT" sz="11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</a:t>
                      </a:r>
                      <a:r>
                        <a:rPr lang="it-IT" sz="1100" spc="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confezionamento</a:t>
                      </a:r>
                      <a:r>
                        <a:rPr lang="it-IT" sz="1100" spc="4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</a:t>
                      </a:r>
                      <a:r>
                        <a:rPr lang="it-IT" sz="1100" spc="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biancheria</a:t>
                      </a:r>
                      <a:r>
                        <a:rPr lang="it-IT" sz="1100" spc="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</a:t>
                      </a:r>
                      <a:r>
                        <a:rPr lang="it-IT" sz="1100" spc="4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letto,</a:t>
                      </a:r>
                      <a:r>
                        <a:rPr lang="it-IT" sz="1100" spc="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</a:t>
                      </a:r>
                    </a:p>
                    <a:p>
                      <a:pPr marL="2540" algn="l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tavola e per l'arredamento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13.99 -­ fabbricazione di altri prodotti tessili </a:t>
                      </a:r>
                      <a:r>
                        <a:rPr lang="it-IT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n.c.a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13.92.20 -­ fabbricazione di articoli in materie tessili </a:t>
                      </a:r>
                      <a:r>
                        <a:rPr lang="it-IT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n.c.a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14.19.10 -­  confezioni varie e accessori per l'abbigliamento</a:t>
                      </a:r>
                    </a:p>
                    <a:p>
                      <a:pPr marL="254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23.1 -­  fabbricazione di vetro e di prodotti in vetro</a:t>
                      </a:r>
                    </a:p>
                    <a:p>
                      <a:pPr marL="254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25.40.0 -­  fabbricazione di armi e munizioni</a:t>
                      </a:r>
                    </a:p>
                    <a:p>
                      <a:pPr marL="254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23.41 -­ fabbricazione di prodotti in ceramica per usi</a:t>
                      </a:r>
                      <a:r>
                        <a:rPr lang="it-IT" sz="1100" spc="6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domestici…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23 -­ fabbricazione di altri prodotti della lavorazione  di minerali non</a:t>
                      </a:r>
                      <a:r>
                        <a:rPr lang="it-IT" sz="1100" spc="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metalliferi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23.70.2 -­ lavorazione artistica del marmo e pietre affini, mosaico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23.70.1 -­ segagione e lavorazione delle pietre e del marmo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18.14.0 -‐ legatoria e servizi connessi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33.12.60 -­ ‐ riparazione trattori agricoli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33.12.70 -­ ‐ riparazione macchine agricoltura…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33.15.00</a:t>
                      </a:r>
                      <a:r>
                        <a:rPr lang="it-IT" sz="1100" spc="1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riparazione</a:t>
                      </a:r>
                      <a:r>
                        <a:rPr lang="it-IT" sz="1100" spc="1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imbarcazioni</a:t>
                      </a:r>
                      <a:r>
                        <a:rPr lang="it-IT" sz="1100" spc="1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commerciali,</a:t>
                      </a:r>
                      <a:r>
                        <a:rPr lang="it-IT" sz="1100" spc="1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</a:t>
                      </a:r>
                      <a:r>
                        <a:rPr lang="it-IT" sz="1100" spc="14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diporto…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45.20.20 -­ ‐ riparazione carrozzerie autoveicoli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45.20.30 -­ ‐ riparazione autoveicoli sistema elettrico</a:t>
                      </a:r>
                      <a:r>
                        <a:rPr lang="it-IT" sz="1100" spc="1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….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45.40.30 -­ ‐ riparazione e manutenzione motocicli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95.22.01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riparazione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connessa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vendita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</a:p>
                    <a:p>
                      <a:pPr marL="2540" algn="l">
                        <a:lnSpc>
                          <a:spcPts val="11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fabbricazione di apparecchi elettrici per la casa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95.23.00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riparazione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connessa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vendita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</a:p>
                    <a:p>
                      <a:pPr marL="2540" algn="l">
                        <a:lnSpc>
                          <a:spcPts val="11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fabbricazione di calzature, borse e articoli da viaggio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95.25.00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riparazione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connessa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vendita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</a:p>
                    <a:p>
                      <a:pPr marL="2540" algn="l">
                        <a:lnSpc>
                          <a:spcPts val="109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fabbricazione di orologi e gioielli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95.29.02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riparazione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connessa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vendita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</a:p>
                    <a:p>
                      <a:pPr marL="2540" algn="l">
                        <a:lnSpc>
                          <a:spcPts val="11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fabbricazione di biciclette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95.29.03 -­ ‐ riparazione e modifiche capi di vestiario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95.29.09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riparazione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connessa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vendita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 fabbricazione di altri beni di consumo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95.29.09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-­ ‐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riparazione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connessa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vendita</a:t>
                      </a:r>
                      <a:r>
                        <a:rPr lang="it-IT" sz="1100" spc="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</a:t>
                      </a:r>
                    </a:p>
                    <a:p>
                      <a:pPr marL="2540" algn="l">
                        <a:lnSpc>
                          <a:spcPts val="111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fabbricazione di apparecchi non elettrici per la casa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10.73.00 -­ ‐ produzione di paste alimentari, di cuscus e di prodotti farinacei</a:t>
                      </a:r>
                      <a:r>
                        <a:rPr lang="it-IT" sz="1100" spc="3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simili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10.71.10 produzione di prodotti di panetteria freschi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10.71.20 produzione di pasticceria fresca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10.72.00 produzione di fette biscottate, biscotti; prodotti di pasticceria conservati</a:t>
                      </a:r>
                    </a:p>
                    <a:p>
                      <a:pPr marL="254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10.82.00 produzione di cacao in polvere, cioccolato, caramelle…</a:t>
                      </a:r>
                    </a:p>
                    <a:p>
                      <a:pPr marL="2540" marR="12700" algn="l">
                        <a:lnSpc>
                          <a:spcPct val="10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10.85.0 produzione di pasti e piatti pronti (preparati, conditi, cucinati e confezionati)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10.52.00 produzione di gelati senza vendita diretta</a:t>
                      </a:r>
                      <a:r>
                        <a:rPr lang="it-IT" sz="1100" spc="1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11.01.00 distillazione, rettifica e miscelatura degli alcolici</a:t>
                      </a:r>
                    </a:p>
                    <a:p>
                      <a:pPr marL="254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10.83.01 – lavorazione succedanei del caffè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7466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73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5006"/>
              </p:ext>
            </p:extLst>
          </p:nvPr>
        </p:nvGraphicFramePr>
        <p:xfrm>
          <a:off x="1658982" y="1401310"/>
          <a:ext cx="9382810" cy="348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846">
                  <a:extLst>
                    <a:ext uri="{9D8B030D-6E8A-4147-A177-3AD203B41FA5}">
                      <a16:colId xmlns:a16="http://schemas.microsoft.com/office/drawing/2014/main" val="1968569041"/>
                    </a:ext>
                  </a:extLst>
                </a:gridCol>
                <a:gridCol w="3595964">
                  <a:extLst>
                    <a:ext uri="{9D8B030D-6E8A-4147-A177-3AD203B41FA5}">
                      <a16:colId xmlns:a16="http://schemas.microsoft.com/office/drawing/2014/main" val="1672890467"/>
                    </a:ext>
                  </a:extLst>
                </a:gridCol>
              </a:tblGrid>
              <a:tr h="17722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CODICI ATECO RISTORAZIONE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ATTIVITA’ AMMESSE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59415"/>
                  </a:ext>
                </a:extLst>
              </a:tr>
              <a:tr h="407001">
                <a:tc>
                  <a:txBody>
                    <a:bodyPr/>
                    <a:lstStyle/>
                    <a:p>
                      <a:r>
                        <a:rPr lang="it-IT" sz="1600" dirty="0"/>
                        <a:t>56.10.11 - Ristorazione con somministrazione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  <a:p>
                      <a:pPr algn="ctr"/>
                      <a:endParaRPr lang="it-IT" sz="1600" dirty="0"/>
                    </a:p>
                    <a:p>
                      <a:pPr algn="ctr"/>
                      <a:r>
                        <a:rPr lang="it-IT" sz="1600" dirty="0"/>
                        <a:t>Attività di ristorazione con o senza somministrazione, servizi di catering, bar, pasticcerie, gelaterie e similari che utilizzano/promuovono prodotti tipici del territorio (prodotti a km0, PAT, DOC, DOP, IGP, ecc.) e cucina esperienziale.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66286"/>
                  </a:ext>
                </a:extLst>
              </a:tr>
              <a:tr h="3061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56.10.20 - Ristorazione senza somministrazione con preparazione di cibi da asporto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738768"/>
                  </a:ext>
                </a:extLst>
              </a:tr>
              <a:tr h="3061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56.10.30 - Gelaterie e pasticcerie</a:t>
                      </a:r>
                    </a:p>
                    <a:p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885942"/>
                  </a:ext>
                </a:extLst>
              </a:tr>
              <a:tr h="177222">
                <a:tc>
                  <a:txBody>
                    <a:bodyPr/>
                    <a:lstStyle/>
                    <a:p>
                      <a:r>
                        <a:rPr lang="it-IT" sz="1600" dirty="0"/>
                        <a:t>56.10.41 - Gelaterie e pasticcerie ambulanti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195497"/>
                  </a:ext>
                </a:extLst>
              </a:tr>
              <a:tr h="1772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56.10.42 - Ristorazione ambulante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238024"/>
                  </a:ext>
                </a:extLst>
              </a:tr>
              <a:tr h="1772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56.21.00 - Catering per eventi, banqueting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95075"/>
                  </a:ext>
                </a:extLst>
              </a:tr>
              <a:tr h="3061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56.30.00 - Bar e altri esercizi simili senza cucina 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43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13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fa 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866" y="3489960"/>
            <a:ext cx="594360" cy="5943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38437" y="3627120"/>
            <a:ext cx="498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Gal Isola Salento 2014/2020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6028" y="2804161"/>
            <a:ext cx="1165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www.isolasalento.org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72966" y="1722120"/>
            <a:ext cx="11719034" cy="70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dirty="0"/>
          </a:p>
          <a:p>
            <a:pPr algn="ctr"/>
            <a:r>
              <a:rPr lang="it-IT" sz="2400" dirty="0"/>
              <a:t>Per restare aggiornati</a:t>
            </a:r>
          </a:p>
        </p:txBody>
      </p:sp>
      <p:pic>
        <p:nvPicPr>
          <p:cNvPr id="1034" name="Picture 10" descr="http://www.isolasalento.org/wp-content/uploads/2016/02/footer_logo_comple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8954" y="6180670"/>
            <a:ext cx="3075305" cy="488144"/>
          </a:xfrm>
          <a:prstGeom prst="rect">
            <a:avLst/>
          </a:prstGeom>
          <a:noFill/>
        </p:spPr>
      </p:pic>
      <p:pic>
        <p:nvPicPr>
          <p:cNvPr id="13" name="Immagine 12" descr="logo_isolasalento_quadro_apiglianosole_20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56" y="4572000"/>
            <a:ext cx="1355314" cy="13191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65"/>
          <p:cNvGrpSpPr/>
          <p:nvPr/>
        </p:nvGrpSpPr>
        <p:grpSpPr>
          <a:xfrm>
            <a:off x="0" y="0"/>
            <a:ext cx="11935626" cy="6831874"/>
            <a:chOff x="256374" y="0"/>
            <a:chExt cx="11935626" cy="6831874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9013" y="0"/>
              <a:ext cx="3798710" cy="6408454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3" t="-363" r="758" b="363"/>
            <a:stretch/>
          </p:blipFill>
          <p:spPr>
            <a:xfrm>
              <a:off x="4411533" y="2197995"/>
              <a:ext cx="3339413" cy="1349264"/>
            </a:xfrm>
            <a:prstGeom prst="rect">
              <a:avLst/>
            </a:prstGeom>
            <a:noFill/>
          </p:spPr>
        </p:pic>
        <p:sp>
          <p:nvSpPr>
            <p:cNvPr id="19" name="CasellaDiTesto 18"/>
            <p:cNvSpPr txBox="1"/>
            <p:nvPr/>
          </p:nvSpPr>
          <p:spPr>
            <a:xfrm>
              <a:off x="4498529" y="4250736"/>
              <a:ext cx="291411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16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it-IT" sz="1600" b="1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Costruire appositamente una sezione de-connessa di paesaggio analogico, fruibile dai visitatori temporanei per favorire pratiche quotidiane a basso impatto energetico. </a:t>
              </a:r>
            </a:p>
            <a:p>
              <a:pPr algn="ctr"/>
              <a:endParaRPr lang="it-IT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" name="Gruppo 12"/>
            <p:cNvGrpSpPr/>
            <p:nvPr/>
          </p:nvGrpSpPr>
          <p:grpSpPr>
            <a:xfrm>
              <a:off x="484533" y="1526607"/>
              <a:ext cx="3408198" cy="3420834"/>
              <a:chOff x="2256925" y="1768979"/>
              <a:chExt cx="4727117" cy="4871995"/>
            </a:xfrm>
          </p:grpSpPr>
          <p:sp>
            <p:nvSpPr>
              <p:cNvPr id="10" name="Figura a mano libera 9"/>
              <p:cNvSpPr/>
              <p:nvPr/>
            </p:nvSpPr>
            <p:spPr>
              <a:xfrm>
                <a:off x="2436385" y="1768979"/>
                <a:ext cx="4547657" cy="4871995"/>
              </a:xfrm>
              <a:custGeom>
                <a:avLst/>
                <a:gdLst>
                  <a:gd name="connsiteX0" fmla="*/ 224118 w 5907741"/>
                  <a:gd name="connsiteY0" fmla="*/ 457200 h 6329082"/>
                  <a:gd name="connsiteX1" fmla="*/ 376518 w 5907741"/>
                  <a:gd name="connsiteY1" fmla="*/ 277906 h 6329082"/>
                  <a:gd name="connsiteX2" fmla="*/ 762000 w 5907741"/>
                  <a:gd name="connsiteY2" fmla="*/ 0 h 6329082"/>
                  <a:gd name="connsiteX3" fmla="*/ 851647 w 5907741"/>
                  <a:gd name="connsiteY3" fmla="*/ 170329 h 6329082"/>
                  <a:gd name="connsiteX4" fmla="*/ 1030941 w 5907741"/>
                  <a:gd name="connsiteY4" fmla="*/ 233082 h 6329082"/>
                  <a:gd name="connsiteX5" fmla="*/ 1219200 w 5907741"/>
                  <a:gd name="connsiteY5" fmla="*/ 430306 h 6329082"/>
                  <a:gd name="connsiteX6" fmla="*/ 1246094 w 5907741"/>
                  <a:gd name="connsiteY6" fmla="*/ 493059 h 6329082"/>
                  <a:gd name="connsiteX7" fmla="*/ 1371600 w 5907741"/>
                  <a:gd name="connsiteY7" fmla="*/ 475129 h 6329082"/>
                  <a:gd name="connsiteX8" fmla="*/ 1434353 w 5907741"/>
                  <a:gd name="connsiteY8" fmla="*/ 448235 h 6329082"/>
                  <a:gd name="connsiteX9" fmla="*/ 1488141 w 5907741"/>
                  <a:gd name="connsiteY9" fmla="*/ 519953 h 6329082"/>
                  <a:gd name="connsiteX10" fmla="*/ 1586753 w 5907741"/>
                  <a:gd name="connsiteY10" fmla="*/ 564776 h 6329082"/>
                  <a:gd name="connsiteX11" fmla="*/ 1586753 w 5907741"/>
                  <a:gd name="connsiteY11" fmla="*/ 564776 h 6329082"/>
                  <a:gd name="connsiteX12" fmla="*/ 1685365 w 5907741"/>
                  <a:gd name="connsiteY12" fmla="*/ 627529 h 6329082"/>
                  <a:gd name="connsiteX13" fmla="*/ 1739153 w 5907741"/>
                  <a:gd name="connsiteY13" fmla="*/ 681318 h 6329082"/>
                  <a:gd name="connsiteX14" fmla="*/ 1810871 w 5907741"/>
                  <a:gd name="connsiteY14" fmla="*/ 762000 h 6329082"/>
                  <a:gd name="connsiteX15" fmla="*/ 1936377 w 5907741"/>
                  <a:gd name="connsiteY15" fmla="*/ 699247 h 6329082"/>
                  <a:gd name="connsiteX16" fmla="*/ 1936377 w 5907741"/>
                  <a:gd name="connsiteY16" fmla="*/ 699247 h 6329082"/>
                  <a:gd name="connsiteX17" fmla="*/ 1954306 w 5907741"/>
                  <a:gd name="connsiteY17" fmla="*/ 1030941 h 6329082"/>
                  <a:gd name="connsiteX18" fmla="*/ 2026024 w 5907741"/>
                  <a:gd name="connsiteY18" fmla="*/ 1264023 h 6329082"/>
                  <a:gd name="connsiteX19" fmla="*/ 2124636 w 5907741"/>
                  <a:gd name="connsiteY19" fmla="*/ 1479176 h 6329082"/>
                  <a:gd name="connsiteX20" fmla="*/ 2142565 w 5907741"/>
                  <a:gd name="connsiteY20" fmla="*/ 1649506 h 6329082"/>
                  <a:gd name="connsiteX21" fmla="*/ 2241177 w 5907741"/>
                  <a:gd name="connsiteY21" fmla="*/ 1730188 h 6329082"/>
                  <a:gd name="connsiteX22" fmla="*/ 2294965 w 5907741"/>
                  <a:gd name="connsiteY22" fmla="*/ 1846729 h 6329082"/>
                  <a:gd name="connsiteX23" fmla="*/ 2294965 w 5907741"/>
                  <a:gd name="connsiteY23" fmla="*/ 2061882 h 6329082"/>
                  <a:gd name="connsiteX24" fmla="*/ 2312894 w 5907741"/>
                  <a:gd name="connsiteY24" fmla="*/ 2133600 h 6329082"/>
                  <a:gd name="connsiteX25" fmla="*/ 2501153 w 5907741"/>
                  <a:gd name="connsiteY25" fmla="*/ 2088776 h 6329082"/>
                  <a:gd name="connsiteX26" fmla="*/ 2635624 w 5907741"/>
                  <a:gd name="connsiteY26" fmla="*/ 2151529 h 6329082"/>
                  <a:gd name="connsiteX27" fmla="*/ 2734236 w 5907741"/>
                  <a:gd name="connsiteY27" fmla="*/ 2124635 h 6329082"/>
                  <a:gd name="connsiteX28" fmla="*/ 2805953 w 5907741"/>
                  <a:gd name="connsiteY28" fmla="*/ 2070847 h 6329082"/>
                  <a:gd name="connsiteX29" fmla="*/ 2832847 w 5907741"/>
                  <a:gd name="connsiteY29" fmla="*/ 1954306 h 6329082"/>
                  <a:gd name="connsiteX30" fmla="*/ 2850777 w 5907741"/>
                  <a:gd name="connsiteY30" fmla="*/ 1918447 h 6329082"/>
                  <a:gd name="connsiteX31" fmla="*/ 2922494 w 5907741"/>
                  <a:gd name="connsiteY31" fmla="*/ 1828800 h 6329082"/>
                  <a:gd name="connsiteX32" fmla="*/ 3012141 w 5907741"/>
                  <a:gd name="connsiteY32" fmla="*/ 1819835 h 6329082"/>
                  <a:gd name="connsiteX33" fmla="*/ 3101788 w 5907741"/>
                  <a:gd name="connsiteY33" fmla="*/ 1801906 h 6329082"/>
                  <a:gd name="connsiteX34" fmla="*/ 3209365 w 5907741"/>
                  <a:gd name="connsiteY34" fmla="*/ 1730188 h 6329082"/>
                  <a:gd name="connsiteX35" fmla="*/ 3442447 w 5907741"/>
                  <a:gd name="connsiteY35" fmla="*/ 1739153 h 6329082"/>
                  <a:gd name="connsiteX36" fmla="*/ 3541059 w 5907741"/>
                  <a:gd name="connsiteY36" fmla="*/ 1694329 h 6329082"/>
                  <a:gd name="connsiteX37" fmla="*/ 3639671 w 5907741"/>
                  <a:gd name="connsiteY37" fmla="*/ 1640541 h 6329082"/>
                  <a:gd name="connsiteX38" fmla="*/ 3711388 w 5907741"/>
                  <a:gd name="connsiteY38" fmla="*/ 1613647 h 6329082"/>
                  <a:gd name="connsiteX39" fmla="*/ 3783106 w 5907741"/>
                  <a:gd name="connsiteY39" fmla="*/ 1622612 h 6329082"/>
                  <a:gd name="connsiteX40" fmla="*/ 3908612 w 5907741"/>
                  <a:gd name="connsiteY40" fmla="*/ 1676400 h 6329082"/>
                  <a:gd name="connsiteX41" fmla="*/ 3917577 w 5907741"/>
                  <a:gd name="connsiteY41" fmla="*/ 1712259 h 6329082"/>
                  <a:gd name="connsiteX42" fmla="*/ 3747247 w 5907741"/>
                  <a:gd name="connsiteY42" fmla="*/ 1909482 h 6329082"/>
                  <a:gd name="connsiteX43" fmla="*/ 3783106 w 5907741"/>
                  <a:gd name="connsiteY43" fmla="*/ 2052918 h 6329082"/>
                  <a:gd name="connsiteX44" fmla="*/ 3935506 w 5907741"/>
                  <a:gd name="connsiteY44" fmla="*/ 2384612 h 6329082"/>
                  <a:gd name="connsiteX45" fmla="*/ 3980330 w 5907741"/>
                  <a:gd name="connsiteY45" fmla="*/ 2384612 h 6329082"/>
                  <a:gd name="connsiteX46" fmla="*/ 4016188 w 5907741"/>
                  <a:gd name="connsiteY46" fmla="*/ 2528047 h 6329082"/>
                  <a:gd name="connsiteX47" fmla="*/ 4096871 w 5907741"/>
                  <a:gd name="connsiteY47" fmla="*/ 2617694 h 6329082"/>
                  <a:gd name="connsiteX48" fmla="*/ 4034118 w 5907741"/>
                  <a:gd name="connsiteY48" fmla="*/ 2689412 h 6329082"/>
                  <a:gd name="connsiteX49" fmla="*/ 4078941 w 5907741"/>
                  <a:gd name="connsiteY49" fmla="*/ 2779059 h 6329082"/>
                  <a:gd name="connsiteX50" fmla="*/ 4159624 w 5907741"/>
                  <a:gd name="connsiteY50" fmla="*/ 2779059 h 6329082"/>
                  <a:gd name="connsiteX51" fmla="*/ 4312024 w 5907741"/>
                  <a:gd name="connsiteY51" fmla="*/ 3056965 h 6329082"/>
                  <a:gd name="connsiteX52" fmla="*/ 4320988 w 5907741"/>
                  <a:gd name="connsiteY52" fmla="*/ 3137647 h 6329082"/>
                  <a:gd name="connsiteX53" fmla="*/ 4401671 w 5907741"/>
                  <a:gd name="connsiteY53" fmla="*/ 3191435 h 6329082"/>
                  <a:gd name="connsiteX54" fmla="*/ 4401671 w 5907741"/>
                  <a:gd name="connsiteY54" fmla="*/ 3218329 h 6329082"/>
                  <a:gd name="connsiteX55" fmla="*/ 4401671 w 5907741"/>
                  <a:gd name="connsiteY55" fmla="*/ 3299012 h 6329082"/>
                  <a:gd name="connsiteX56" fmla="*/ 4473388 w 5907741"/>
                  <a:gd name="connsiteY56" fmla="*/ 3460376 h 6329082"/>
                  <a:gd name="connsiteX57" fmla="*/ 4545106 w 5907741"/>
                  <a:gd name="connsiteY57" fmla="*/ 3594847 h 6329082"/>
                  <a:gd name="connsiteX58" fmla="*/ 4652683 w 5907741"/>
                  <a:gd name="connsiteY58" fmla="*/ 3738282 h 6329082"/>
                  <a:gd name="connsiteX59" fmla="*/ 4742330 w 5907741"/>
                  <a:gd name="connsiteY59" fmla="*/ 3827929 h 6329082"/>
                  <a:gd name="connsiteX60" fmla="*/ 4912659 w 5907741"/>
                  <a:gd name="connsiteY60" fmla="*/ 3836894 h 6329082"/>
                  <a:gd name="connsiteX61" fmla="*/ 5109883 w 5907741"/>
                  <a:gd name="connsiteY61" fmla="*/ 3783106 h 6329082"/>
                  <a:gd name="connsiteX62" fmla="*/ 5208494 w 5907741"/>
                  <a:gd name="connsiteY62" fmla="*/ 3783106 h 6329082"/>
                  <a:gd name="connsiteX63" fmla="*/ 5271247 w 5907741"/>
                  <a:gd name="connsiteY63" fmla="*/ 3836894 h 6329082"/>
                  <a:gd name="connsiteX64" fmla="*/ 5271247 w 5907741"/>
                  <a:gd name="connsiteY64" fmla="*/ 3962400 h 6329082"/>
                  <a:gd name="connsiteX65" fmla="*/ 5217459 w 5907741"/>
                  <a:gd name="connsiteY65" fmla="*/ 3998259 h 6329082"/>
                  <a:gd name="connsiteX66" fmla="*/ 5217459 w 5907741"/>
                  <a:gd name="connsiteY66" fmla="*/ 4052047 h 6329082"/>
                  <a:gd name="connsiteX67" fmla="*/ 5217459 w 5907741"/>
                  <a:gd name="connsiteY67" fmla="*/ 4052047 h 6329082"/>
                  <a:gd name="connsiteX68" fmla="*/ 5181600 w 5907741"/>
                  <a:gd name="connsiteY68" fmla="*/ 4150659 h 6329082"/>
                  <a:gd name="connsiteX69" fmla="*/ 5289177 w 5907741"/>
                  <a:gd name="connsiteY69" fmla="*/ 4213412 h 6329082"/>
                  <a:gd name="connsiteX70" fmla="*/ 5351930 w 5907741"/>
                  <a:gd name="connsiteY70" fmla="*/ 4177553 h 6329082"/>
                  <a:gd name="connsiteX71" fmla="*/ 5423647 w 5907741"/>
                  <a:gd name="connsiteY71" fmla="*/ 4258235 h 6329082"/>
                  <a:gd name="connsiteX72" fmla="*/ 5423647 w 5907741"/>
                  <a:gd name="connsiteY72" fmla="*/ 4303059 h 6329082"/>
                  <a:gd name="connsiteX73" fmla="*/ 5351930 w 5907741"/>
                  <a:gd name="connsiteY73" fmla="*/ 4410635 h 6329082"/>
                  <a:gd name="connsiteX74" fmla="*/ 5495365 w 5907741"/>
                  <a:gd name="connsiteY74" fmla="*/ 4661647 h 6329082"/>
                  <a:gd name="connsiteX75" fmla="*/ 5585012 w 5907741"/>
                  <a:gd name="connsiteY75" fmla="*/ 4858871 h 6329082"/>
                  <a:gd name="connsiteX76" fmla="*/ 5585012 w 5907741"/>
                  <a:gd name="connsiteY76" fmla="*/ 4957482 h 6329082"/>
                  <a:gd name="connsiteX77" fmla="*/ 5638800 w 5907741"/>
                  <a:gd name="connsiteY77" fmla="*/ 5038165 h 6329082"/>
                  <a:gd name="connsiteX78" fmla="*/ 5656730 w 5907741"/>
                  <a:gd name="connsiteY78" fmla="*/ 5109882 h 6329082"/>
                  <a:gd name="connsiteX79" fmla="*/ 5656730 w 5907741"/>
                  <a:gd name="connsiteY79" fmla="*/ 5262282 h 6329082"/>
                  <a:gd name="connsiteX80" fmla="*/ 5629836 w 5907741"/>
                  <a:gd name="connsiteY80" fmla="*/ 5351929 h 6329082"/>
                  <a:gd name="connsiteX81" fmla="*/ 5665694 w 5907741"/>
                  <a:gd name="connsiteY81" fmla="*/ 5477435 h 6329082"/>
                  <a:gd name="connsiteX82" fmla="*/ 5764306 w 5907741"/>
                  <a:gd name="connsiteY82" fmla="*/ 5567082 h 6329082"/>
                  <a:gd name="connsiteX83" fmla="*/ 5844988 w 5907741"/>
                  <a:gd name="connsiteY83" fmla="*/ 5620871 h 6329082"/>
                  <a:gd name="connsiteX84" fmla="*/ 5907741 w 5907741"/>
                  <a:gd name="connsiteY84" fmla="*/ 5638800 h 6329082"/>
                  <a:gd name="connsiteX85" fmla="*/ 5871883 w 5907741"/>
                  <a:gd name="connsiteY85" fmla="*/ 5737412 h 6329082"/>
                  <a:gd name="connsiteX86" fmla="*/ 5809130 w 5907741"/>
                  <a:gd name="connsiteY86" fmla="*/ 5880847 h 6329082"/>
                  <a:gd name="connsiteX87" fmla="*/ 5836024 w 5907741"/>
                  <a:gd name="connsiteY87" fmla="*/ 5979459 h 6329082"/>
                  <a:gd name="connsiteX88" fmla="*/ 5791200 w 5907741"/>
                  <a:gd name="connsiteY88" fmla="*/ 6042212 h 6329082"/>
                  <a:gd name="connsiteX89" fmla="*/ 5692588 w 5907741"/>
                  <a:gd name="connsiteY89" fmla="*/ 6087035 h 6329082"/>
                  <a:gd name="connsiteX90" fmla="*/ 5638800 w 5907741"/>
                  <a:gd name="connsiteY90" fmla="*/ 6140823 h 6329082"/>
                  <a:gd name="connsiteX91" fmla="*/ 5549153 w 5907741"/>
                  <a:gd name="connsiteY91" fmla="*/ 6140823 h 6329082"/>
                  <a:gd name="connsiteX92" fmla="*/ 5459506 w 5907741"/>
                  <a:gd name="connsiteY92" fmla="*/ 6140823 h 6329082"/>
                  <a:gd name="connsiteX93" fmla="*/ 5351930 w 5907741"/>
                  <a:gd name="connsiteY93" fmla="*/ 6131859 h 6329082"/>
                  <a:gd name="connsiteX94" fmla="*/ 5298141 w 5907741"/>
                  <a:gd name="connsiteY94" fmla="*/ 6158753 h 6329082"/>
                  <a:gd name="connsiteX95" fmla="*/ 5262283 w 5907741"/>
                  <a:gd name="connsiteY95" fmla="*/ 6239435 h 6329082"/>
                  <a:gd name="connsiteX96" fmla="*/ 5244353 w 5907741"/>
                  <a:gd name="connsiteY96" fmla="*/ 6320118 h 6329082"/>
                  <a:gd name="connsiteX97" fmla="*/ 5172636 w 5907741"/>
                  <a:gd name="connsiteY97" fmla="*/ 6329082 h 6329082"/>
                  <a:gd name="connsiteX98" fmla="*/ 5020236 w 5907741"/>
                  <a:gd name="connsiteY98" fmla="*/ 6329082 h 6329082"/>
                  <a:gd name="connsiteX99" fmla="*/ 4858871 w 5907741"/>
                  <a:gd name="connsiteY99" fmla="*/ 6185647 h 6329082"/>
                  <a:gd name="connsiteX100" fmla="*/ 4760259 w 5907741"/>
                  <a:gd name="connsiteY100" fmla="*/ 6104965 h 6329082"/>
                  <a:gd name="connsiteX101" fmla="*/ 4643718 w 5907741"/>
                  <a:gd name="connsiteY101" fmla="*/ 6096000 h 6329082"/>
                  <a:gd name="connsiteX102" fmla="*/ 4527177 w 5907741"/>
                  <a:gd name="connsiteY102" fmla="*/ 6042212 h 6329082"/>
                  <a:gd name="connsiteX103" fmla="*/ 4446494 w 5907741"/>
                  <a:gd name="connsiteY103" fmla="*/ 6087035 h 6329082"/>
                  <a:gd name="connsiteX104" fmla="*/ 4446494 w 5907741"/>
                  <a:gd name="connsiteY104" fmla="*/ 6087035 h 6329082"/>
                  <a:gd name="connsiteX105" fmla="*/ 4267200 w 5907741"/>
                  <a:gd name="connsiteY105" fmla="*/ 6060141 h 6329082"/>
                  <a:gd name="connsiteX106" fmla="*/ 4195483 w 5907741"/>
                  <a:gd name="connsiteY106" fmla="*/ 5997388 h 6329082"/>
                  <a:gd name="connsiteX107" fmla="*/ 4177553 w 5907741"/>
                  <a:gd name="connsiteY107" fmla="*/ 5943600 h 6329082"/>
                  <a:gd name="connsiteX108" fmla="*/ 4087906 w 5907741"/>
                  <a:gd name="connsiteY108" fmla="*/ 5907741 h 6329082"/>
                  <a:gd name="connsiteX109" fmla="*/ 4061012 w 5907741"/>
                  <a:gd name="connsiteY109" fmla="*/ 5809129 h 6329082"/>
                  <a:gd name="connsiteX110" fmla="*/ 3962400 w 5907741"/>
                  <a:gd name="connsiteY110" fmla="*/ 5773271 h 6329082"/>
                  <a:gd name="connsiteX111" fmla="*/ 3872753 w 5907741"/>
                  <a:gd name="connsiteY111" fmla="*/ 5773271 h 6329082"/>
                  <a:gd name="connsiteX112" fmla="*/ 3810000 w 5907741"/>
                  <a:gd name="connsiteY112" fmla="*/ 5773271 h 6329082"/>
                  <a:gd name="connsiteX113" fmla="*/ 3765177 w 5907741"/>
                  <a:gd name="connsiteY113" fmla="*/ 5710518 h 6329082"/>
                  <a:gd name="connsiteX114" fmla="*/ 3756212 w 5907741"/>
                  <a:gd name="connsiteY114" fmla="*/ 5683623 h 6329082"/>
                  <a:gd name="connsiteX115" fmla="*/ 3756212 w 5907741"/>
                  <a:gd name="connsiteY115" fmla="*/ 5674659 h 6329082"/>
                  <a:gd name="connsiteX116" fmla="*/ 3684494 w 5907741"/>
                  <a:gd name="connsiteY116" fmla="*/ 5620871 h 6329082"/>
                  <a:gd name="connsiteX117" fmla="*/ 3630706 w 5907741"/>
                  <a:gd name="connsiteY117" fmla="*/ 5540188 h 6329082"/>
                  <a:gd name="connsiteX118" fmla="*/ 3585883 w 5907741"/>
                  <a:gd name="connsiteY118" fmla="*/ 5486400 h 6329082"/>
                  <a:gd name="connsiteX119" fmla="*/ 3585883 w 5907741"/>
                  <a:gd name="connsiteY119" fmla="*/ 5486400 h 6329082"/>
                  <a:gd name="connsiteX120" fmla="*/ 3603812 w 5907741"/>
                  <a:gd name="connsiteY120" fmla="*/ 5414682 h 6329082"/>
                  <a:gd name="connsiteX121" fmla="*/ 3550024 w 5907741"/>
                  <a:gd name="connsiteY121" fmla="*/ 5342965 h 6329082"/>
                  <a:gd name="connsiteX122" fmla="*/ 3487271 w 5907741"/>
                  <a:gd name="connsiteY122" fmla="*/ 5316071 h 6329082"/>
                  <a:gd name="connsiteX123" fmla="*/ 3415553 w 5907741"/>
                  <a:gd name="connsiteY123" fmla="*/ 5342965 h 6329082"/>
                  <a:gd name="connsiteX124" fmla="*/ 3415553 w 5907741"/>
                  <a:gd name="connsiteY124" fmla="*/ 5342965 h 6329082"/>
                  <a:gd name="connsiteX125" fmla="*/ 3379694 w 5907741"/>
                  <a:gd name="connsiteY125" fmla="*/ 5280212 h 6329082"/>
                  <a:gd name="connsiteX126" fmla="*/ 3361765 w 5907741"/>
                  <a:gd name="connsiteY126" fmla="*/ 5217459 h 6329082"/>
                  <a:gd name="connsiteX127" fmla="*/ 3370730 w 5907741"/>
                  <a:gd name="connsiteY127" fmla="*/ 5065059 h 6329082"/>
                  <a:gd name="connsiteX128" fmla="*/ 3263153 w 5907741"/>
                  <a:gd name="connsiteY128" fmla="*/ 4939553 h 6329082"/>
                  <a:gd name="connsiteX129" fmla="*/ 3182471 w 5907741"/>
                  <a:gd name="connsiteY129" fmla="*/ 4930588 h 6329082"/>
                  <a:gd name="connsiteX130" fmla="*/ 3092824 w 5907741"/>
                  <a:gd name="connsiteY130" fmla="*/ 4867835 h 6329082"/>
                  <a:gd name="connsiteX131" fmla="*/ 2994212 w 5907741"/>
                  <a:gd name="connsiteY131" fmla="*/ 4930588 h 6329082"/>
                  <a:gd name="connsiteX132" fmla="*/ 2994212 w 5907741"/>
                  <a:gd name="connsiteY132" fmla="*/ 4930588 h 6329082"/>
                  <a:gd name="connsiteX133" fmla="*/ 2850777 w 5907741"/>
                  <a:gd name="connsiteY133" fmla="*/ 4912659 h 6329082"/>
                  <a:gd name="connsiteX134" fmla="*/ 2805953 w 5907741"/>
                  <a:gd name="connsiteY134" fmla="*/ 4921623 h 6329082"/>
                  <a:gd name="connsiteX135" fmla="*/ 2743200 w 5907741"/>
                  <a:gd name="connsiteY135" fmla="*/ 4885765 h 6329082"/>
                  <a:gd name="connsiteX136" fmla="*/ 2680447 w 5907741"/>
                  <a:gd name="connsiteY136" fmla="*/ 4849906 h 6329082"/>
                  <a:gd name="connsiteX137" fmla="*/ 2590800 w 5907741"/>
                  <a:gd name="connsiteY137" fmla="*/ 4867835 h 6329082"/>
                  <a:gd name="connsiteX138" fmla="*/ 2483224 w 5907741"/>
                  <a:gd name="connsiteY138" fmla="*/ 4849906 h 6329082"/>
                  <a:gd name="connsiteX139" fmla="*/ 2393577 w 5907741"/>
                  <a:gd name="connsiteY139" fmla="*/ 4805082 h 6329082"/>
                  <a:gd name="connsiteX140" fmla="*/ 2375647 w 5907741"/>
                  <a:gd name="connsiteY140" fmla="*/ 4742329 h 6329082"/>
                  <a:gd name="connsiteX141" fmla="*/ 2357718 w 5907741"/>
                  <a:gd name="connsiteY141" fmla="*/ 4697506 h 6329082"/>
                  <a:gd name="connsiteX142" fmla="*/ 2250141 w 5907741"/>
                  <a:gd name="connsiteY142" fmla="*/ 4796118 h 6329082"/>
                  <a:gd name="connsiteX143" fmla="*/ 2178424 w 5907741"/>
                  <a:gd name="connsiteY143" fmla="*/ 4796118 h 6329082"/>
                  <a:gd name="connsiteX144" fmla="*/ 2061883 w 5907741"/>
                  <a:gd name="connsiteY144" fmla="*/ 4733365 h 6329082"/>
                  <a:gd name="connsiteX145" fmla="*/ 1981200 w 5907741"/>
                  <a:gd name="connsiteY145" fmla="*/ 4715435 h 6329082"/>
                  <a:gd name="connsiteX146" fmla="*/ 1855694 w 5907741"/>
                  <a:gd name="connsiteY146" fmla="*/ 4616823 h 6329082"/>
                  <a:gd name="connsiteX147" fmla="*/ 1828800 w 5907741"/>
                  <a:gd name="connsiteY147" fmla="*/ 4509247 h 6329082"/>
                  <a:gd name="connsiteX148" fmla="*/ 1828800 w 5907741"/>
                  <a:gd name="connsiteY148" fmla="*/ 4509247 h 6329082"/>
                  <a:gd name="connsiteX149" fmla="*/ 1703294 w 5907741"/>
                  <a:gd name="connsiteY149" fmla="*/ 4554071 h 6329082"/>
                  <a:gd name="connsiteX150" fmla="*/ 1676400 w 5907741"/>
                  <a:gd name="connsiteY150" fmla="*/ 4616823 h 6329082"/>
                  <a:gd name="connsiteX151" fmla="*/ 1622612 w 5907741"/>
                  <a:gd name="connsiteY151" fmla="*/ 4679576 h 6329082"/>
                  <a:gd name="connsiteX152" fmla="*/ 1622612 w 5907741"/>
                  <a:gd name="connsiteY152" fmla="*/ 4778188 h 6329082"/>
                  <a:gd name="connsiteX153" fmla="*/ 1506071 w 5907741"/>
                  <a:gd name="connsiteY153" fmla="*/ 4769223 h 6329082"/>
                  <a:gd name="connsiteX154" fmla="*/ 1326777 w 5907741"/>
                  <a:gd name="connsiteY154" fmla="*/ 4706471 h 6329082"/>
                  <a:gd name="connsiteX155" fmla="*/ 1255059 w 5907741"/>
                  <a:gd name="connsiteY155" fmla="*/ 4616823 h 6329082"/>
                  <a:gd name="connsiteX156" fmla="*/ 1183341 w 5907741"/>
                  <a:gd name="connsiteY156" fmla="*/ 4589929 h 6329082"/>
                  <a:gd name="connsiteX157" fmla="*/ 1129553 w 5907741"/>
                  <a:gd name="connsiteY157" fmla="*/ 4536141 h 6329082"/>
                  <a:gd name="connsiteX158" fmla="*/ 1039906 w 5907741"/>
                  <a:gd name="connsiteY158" fmla="*/ 4491318 h 6329082"/>
                  <a:gd name="connsiteX159" fmla="*/ 995083 w 5907741"/>
                  <a:gd name="connsiteY159" fmla="*/ 4401671 h 6329082"/>
                  <a:gd name="connsiteX160" fmla="*/ 968188 w 5907741"/>
                  <a:gd name="connsiteY160" fmla="*/ 4338918 h 6329082"/>
                  <a:gd name="connsiteX161" fmla="*/ 932330 w 5907741"/>
                  <a:gd name="connsiteY161" fmla="*/ 4338918 h 6329082"/>
                  <a:gd name="connsiteX162" fmla="*/ 788894 w 5907741"/>
                  <a:gd name="connsiteY162" fmla="*/ 4455459 h 6329082"/>
                  <a:gd name="connsiteX163" fmla="*/ 797859 w 5907741"/>
                  <a:gd name="connsiteY163" fmla="*/ 4509247 h 6329082"/>
                  <a:gd name="connsiteX164" fmla="*/ 726141 w 5907741"/>
                  <a:gd name="connsiteY164" fmla="*/ 4598894 h 6329082"/>
                  <a:gd name="connsiteX165" fmla="*/ 726141 w 5907741"/>
                  <a:gd name="connsiteY165" fmla="*/ 4643718 h 6329082"/>
                  <a:gd name="connsiteX166" fmla="*/ 645459 w 5907741"/>
                  <a:gd name="connsiteY166" fmla="*/ 4706471 h 6329082"/>
                  <a:gd name="connsiteX167" fmla="*/ 493059 w 5907741"/>
                  <a:gd name="connsiteY167" fmla="*/ 4706471 h 6329082"/>
                  <a:gd name="connsiteX168" fmla="*/ 448236 w 5907741"/>
                  <a:gd name="connsiteY168" fmla="*/ 4643718 h 6329082"/>
                  <a:gd name="connsiteX169" fmla="*/ 448236 w 5907741"/>
                  <a:gd name="connsiteY169" fmla="*/ 4643718 h 6329082"/>
                  <a:gd name="connsiteX170" fmla="*/ 358588 w 5907741"/>
                  <a:gd name="connsiteY170" fmla="*/ 4572000 h 6329082"/>
                  <a:gd name="connsiteX171" fmla="*/ 349624 w 5907741"/>
                  <a:gd name="connsiteY171" fmla="*/ 4473388 h 6329082"/>
                  <a:gd name="connsiteX172" fmla="*/ 340659 w 5907741"/>
                  <a:gd name="connsiteY172" fmla="*/ 4392706 h 6329082"/>
                  <a:gd name="connsiteX173" fmla="*/ 233083 w 5907741"/>
                  <a:gd name="connsiteY173" fmla="*/ 4338918 h 6329082"/>
                  <a:gd name="connsiteX174" fmla="*/ 233083 w 5907741"/>
                  <a:gd name="connsiteY174" fmla="*/ 4338918 h 6329082"/>
                  <a:gd name="connsiteX175" fmla="*/ 188259 w 5907741"/>
                  <a:gd name="connsiteY175" fmla="*/ 4222376 h 6329082"/>
                  <a:gd name="connsiteX176" fmla="*/ 125506 w 5907741"/>
                  <a:gd name="connsiteY176" fmla="*/ 4204447 h 6329082"/>
                  <a:gd name="connsiteX177" fmla="*/ 71718 w 5907741"/>
                  <a:gd name="connsiteY177" fmla="*/ 4150659 h 6329082"/>
                  <a:gd name="connsiteX178" fmla="*/ 0 w 5907741"/>
                  <a:gd name="connsiteY178" fmla="*/ 4034118 h 6329082"/>
                  <a:gd name="connsiteX179" fmla="*/ 26894 w 5907741"/>
                  <a:gd name="connsiteY179" fmla="*/ 3872753 h 6329082"/>
                  <a:gd name="connsiteX180" fmla="*/ 161365 w 5907741"/>
                  <a:gd name="connsiteY180" fmla="*/ 3792071 h 6329082"/>
                  <a:gd name="connsiteX181" fmla="*/ 295836 w 5907741"/>
                  <a:gd name="connsiteY181" fmla="*/ 3729318 h 6329082"/>
                  <a:gd name="connsiteX182" fmla="*/ 385483 w 5907741"/>
                  <a:gd name="connsiteY182" fmla="*/ 3612776 h 6329082"/>
                  <a:gd name="connsiteX183" fmla="*/ 358588 w 5907741"/>
                  <a:gd name="connsiteY183" fmla="*/ 3550023 h 6329082"/>
                  <a:gd name="connsiteX184" fmla="*/ 421341 w 5907741"/>
                  <a:gd name="connsiteY184" fmla="*/ 3514165 h 6329082"/>
                  <a:gd name="connsiteX185" fmla="*/ 421341 w 5907741"/>
                  <a:gd name="connsiteY185" fmla="*/ 3514165 h 6329082"/>
                  <a:gd name="connsiteX186" fmla="*/ 484094 w 5907741"/>
                  <a:gd name="connsiteY186" fmla="*/ 3415553 h 6329082"/>
                  <a:gd name="connsiteX187" fmla="*/ 582706 w 5907741"/>
                  <a:gd name="connsiteY187" fmla="*/ 3290047 h 6329082"/>
                  <a:gd name="connsiteX188" fmla="*/ 627530 w 5907741"/>
                  <a:gd name="connsiteY188" fmla="*/ 3227294 h 6329082"/>
                  <a:gd name="connsiteX189" fmla="*/ 672353 w 5907741"/>
                  <a:gd name="connsiteY189" fmla="*/ 3128682 h 6329082"/>
                  <a:gd name="connsiteX190" fmla="*/ 618565 w 5907741"/>
                  <a:gd name="connsiteY190" fmla="*/ 2976282 h 6329082"/>
                  <a:gd name="connsiteX191" fmla="*/ 618565 w 5907741"/>
                  <a:gd name="connsiteY191" fmla="*/ 2976282 h 6329082"/>
                  <a:gd name="connsiteX192" fmla="*/ 788894 w 5907741"/>
                  <a:gd name="connsiteY192" fmla="*/ 3021106 h 6329082"/>
                  <a:gd name="connsiteX193" fmla="*/ 896471 w 5907741"/>
                  <a:gd name="connsiteY193" fmla="*/ 2985247 h 6329082"/>
                  <a:gd name="connsiteX194" fmla="*/ 977153 w 5907741"/>
                  <a:gd name="connsiteY194" fmla="*/ 3012141 h 6329082"/>
                  <a:gd name="connsiteX195" fmla="*/ 1120588 w 5907741"/>
                  <a:gd name="connsiteY195" fmla="*/ 3012141 h 6329082"/>
                  <a:gd name="connsiteX196" fmla="*/ 1219200 w 5907741"/>
                  <a:gd name="connsiteY196" fmla="*/ 3039035 h 6329082"/>
                  <a:gd name="connsiteX197" fmla="*/ 1317812 w 5907741"/>
                  <a:gd name="connsiteY197" fmla="*/ 2949388 h 6329082"/>
                  <a:gd name="connsiteX198" fmla="*/ 1398494 w 5907741"/>
                  <a:gd name="connsiteY198" fmla="*/ 2832847 h 6329082"/>
                  <a:gd name="connsiteX199" fmla="*/ 1479177 w 5907741"/>
                  <a:gd name="connsiteY199" fmla="*/ 2752165 h 6329082"/>
                  <a:gd name="connsiteX200" fmla="*/ 1398494 w 5907741"/>
                  <a:gd name="connsiteY200" fmla="*/ 2563906 h 6329082"/>
                  <a:gd name="connsiteX201" fmla="*/ 1398494 w 5907741"/>
                  <a:gd name="connsiteY201" fmla="*/ 2420471 h 6329082"/>
                  <a:gd name="connsiteX202" fmla="*/ 1380565 w 5907741"/>
                  <a:gd name="connsiteY202" fmla="*/ 2348753 h 6329082"/>
                  <a:gd name="connsiteX203" fmla="*/ 1353671 w 5907741"/>
                  <a:gd name="connsiteY203" fmla="*/ 2232212 h 6329082"/>
                  <a:gd name="connsiteX204" fmla="*/ 1219200 w 5907741"/>
                  <a:gd name="connsiteY204" fmla="*/ 2052918 h 6329082"/>
                  <a:gd name="connsiteX205" fmla="*/ 1219200 w 5907741"/>
                  <a:gd name="connsiteY205" fmla="*/ 1981200 h 6329082"/>
                  <a:gd name="connsiteX206" fmla="*/ 1290918 w 5907741"/>
                  <a:gd name="connsiteY206" fmla="*/ 1918447 h 6329082"/>
                  <a:gd name="connsiteX207" fmla="*/ 1380565 w 5907741"/>
                  <a:gd name="connsiteY207" fmla="*/ 1846729 h 6329082"/>
                  <a:gd name="connsiteX208" fmla="*/ 1506071 w 5907741"/>
                  <a:gd name="connsiteY208" fmla="*/ 1837765 h 6329082"/>
                  <a:gd name="connsiteX209" fmla="*/ 1586753 w 5907741"/>
                  <a:gd name="connsiteY209" fmla="*/ 1792941 h 6329082"/>
                  <a:gd name="connsiteX210" fmla="*/ 1604683 w 5907741"/>
                  <a:gd name="connsiteY210" fmla="*/ 1730188 h 6329082"/>
                  <a:gd name="connsiteX211" fmla="*/ 1658471 w 5907741"/>
                  <a:gd name="connsiteY211" fmla="*/ 1685365 h 6329082"/>
                  <a:gd name="connsiteX212" fmla="*/ 1604683 w 5907741"/>
                  <a:gd name="connsiteY212" fmla="*/ 1649506 h 6329082"/>
                  <a:gd name="connsiteX213" fmla="*/ 1559859 w 5907741"/>
                  <a:gd name="connsiteY213" fmla="*/ 1649506 h 6329082"/>
                  <a:gd name="connsiteX214" fmla="*/ 1524000 w 5907741"/>
                  <a:gd name="connsiteY214" fmla="*/ 1604682 h 6329082"/>
                  <a:gd name="connsiteX215" fmla="*/ 1479177 w 5907741"/>
                  <a:gd name="connsiteY215" fmla="*/ 1604682 h 6329082"/>
                  <a:gd name="connsiteX216" fmla="*/ 1434353 w 5907741"/>
                  <a:gd name="connsiteY216" fmla="*/ 1559859 h 6329082"/>
                  <a:gd name="connsiteX217" fmla="*/ 1344706 w 5907741"/>
                  <a:gd name="connsiteY217" fmla="*/ 1730188 h 6329082"/>
                  <a:gd name="connsiteX218" fmla="*/ 1272988 w 5907741"/>
                  <a:gd name="connsiteY218" fmla="*/ 1667435 h 6329082"/>
                  <a:gd name="connsiteX219" fmla="*/ 1210236 w 5907741"/>
                  <a:gd name="connsiteY219" fmla="*/ 1658471 h 6329082"/>
                  <a:gd name="connsiteX220" fmla="*/ 1183341 w 5907741"/>
                  <a:gd name="connsiteY220" fmla="*/ 1586753 h 6329082"/>
                  <a:gd name="connsiteX221" fmla="*/ 1183341 w 5907741"/>
                  <a:gd name="connsiteY221" fmla="*/ 1586753 h 6329082"/>
                  <a:gd name="connsiteX222" fmla="*/ 1281953 w 5907741"/>
                  <a:gd name="connsiteY222" fmla="*/ 1524000 h 6329082"/>
                  <a:gd name="connsiteX223" fmla="*/ 1281953 w 5907741"/>
                  <a:gd name="connsiteY223" fmla="*/ 1524000 h 6329082"/>
                  <a:gd name="connsiteX224" fmla="*/ 1281953 w 5907741"/>
                  <a:gd name="connsiteY224" fmla="*/ 1524000 h 6329082"/>
                  <a:gd name="connsiteX225" fmla="*/ 1192306 w 5907741"/>
                  <a:gd name="connsiteY225" fmla="*/ 1452282 h 6329082"/>
                  <a:gd name="connsiteX226" fmla="*/ 1093694 w 5907741"/>
                  <a:gd name="connsiteY226" fmla="*/ 1344706 h 6329082"/>
                  <a:gd name="connsiteX227" fmla="*/ 995083 w 5907741"/>
                  <a:gd name="connsiteY227" fmla="*/ 1326776 h 6329082"/>
                  <a:gd name="connsiteX228" fmla="*/ 905436 w 5907741"/>
                  <a:gd name="connsiteY228" fmla="*/ 1272988 h 6329082"/>
                  <a:gd name="connsiteX229" fmla="*/ 932330 w 5907741"/>
                  <a:gd name="connsiteY229" fmla="*/ 1156447 h 6329082"/>
                  <a:gd name="connsiteX230" fmla="*/ 833718 w 5907741"/>
                  <a:gd name="connsiteY230" fmla="*/ 1138518 h 6329082"/>
                  <a:gd name="connsiteX231" fmla="*/ 779930 w 5907741"/>
                  <a:gd name="connsiteY231" fmla="*/ 1093694 h 6329082"/>
                  <a:gd name="connsiteX232" fmla="*/ 726141 w 5907741"/>
                  <a:gd name="connsiteY232" fmla="*/ 986118 h 6329082"/>
                  <a:gd name="connsiteX233" fmla="*/ 457200 w 5907741"/>
                  <a:gd name="connsiteY233" fmla="*/ 833718 h 6329082"/>
                  <a:gd name="connsiteX234" fmla="*/ 367553 w 5907741"/>
                  <a:gd name="connsiteY234" fmla="*/ 636494 h 6329082"/>
                  <a:gd name="connsiteX235" fmla="*/ 224118 w 5907741"/>
                  <a:gd name="connsiteY235" fmla="*/ 457200 h 632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5907741" h="6329082">
                    <a:moveTo>
                      <a:pt x="224118" y="457200"/>
                    </a:moveTo>
                    <a:lnTo>
                      <a:pt x="376518" y="277906"/>
                    </a:lnTo>
                    <a:lnTo>
                      <a:pt x="762000" y="0"/>
                    </a:lnTo>
                    <a:lnTo>
                      <a:pt x="851647" y="170329"/>
                    </a:lnTo>
                    <a:lnTo>
                      <a:pt x="1030941" y="233082"/>
                    </a:lnTo>
                    <a:lnTo>
                      <a:pt x="1219200" y="430306"/>
                    </a:lnTo>
                    <a:lnTo>
                      <a:pt x="1246094" y="493059"/>
                    </a:lnTo>
                    <a:lnTo>
                      <a:pt x="1371600" y="475129"/>
                    </a:lnTo>
                    <a:lnTo>
                      <a:pt x="1434353" y="448235"/>
                    </a:lnTo>
                    <a:lnTo>
                      <a:pt x="1488141" y="519953"/>
                    </a:lnTo>
                    <a:lnTo>
                      <a:pt x="1586753" y="564776"/>
                    </a:lnTo>
                    <a:lnTo>
                      <a:pt x="1586753" y="564776"/>
                    </a:lnTo>
                    <a:lnTo>
                      <a:pt x="1685365" y="627529"/>
                    </a:lnTo>
                    <a:lnTo>
                      <a:pt x="1739153" y="681318"/>
                    </a:lnTo>
                    <a:lnTo>
                      <a:pt x="1810871" y="762000"/>
                    </a:lnTo>
                    <a:lnTo>
                      <a:pt x="1936377" y="699247"/>
                    </a:lnTo>
                    <a:lnTo>
                      <a:pt x="1936377" y="699247"/>
                    </a:lnTo>
                    <a:lnTo>
                      <a:pt x="1954306" y="1030941"/>
                    </a:lnTo>
                    <a:lnTo>
                      <a:pt x="2026024" y="1264023"/>
                    </a:lnTo>
                    <a:lnTo>
                      <a:pt x="2124636" y="1479176"/>
                    </a:lnTo>
                    <a:lnTo>
                      <a:pt x="2142565" y="1649506"/>
                    </a:lnTo>
                    <a:lnTo>
                      <a:pt x="2241177" y="1730188"/>
                    </a:lnTo>
                    <a:lnTo>
                      <a:pt x="2294965" y="1846729"/>
                    </a:lnTo>
                    <a:lnTo>
                      <a:pt x="2294965" y="2061882"/>
                    </a:lnTo>
                    <a:lnTo>
                      <a:pt x="2312894" y="2133600"/>
                    </a:lnTo>
                    <a:lnTo>
                      <a:pt x="2501153" y="2088776"/>
                    </a:lnTo>
                    <a:lnTo>
                      <a:pt x="2635624" y="2151529"/>
                    </a:lnTo>
                    <a:lnTo>
                      <a:pt x="2734236" y="2124635"/>
                    </a:lnTo>
                    <a:lnTo>
                      <a:pt x="2805953" y="2070847"/>
                    </a:lnTo>
                    <a:lnTo>
                      <a:pt x="2832847" y="1954306"/>
                    </a:lnTo>
                    <a:lnTo>
                      <a:pt x="2850777" y="1918447"/>
                    </a:lnTo>
                    <a:lnTo>
                      <a:pt x="2922494" y="1828800"/>
                    </a:lnTo>
                    <a:lnTo>
                      <a:pt x="3012141" y="1819835"/>
                    </a:lnTo>
                    <a:lnTo>
                      <a:pt x="3101788" y="1801906"/>
                    </a:lnTo>
                    <a:lnTo>
                      <a:pt x="3209365" y="1730188"/>
                    </a:lnTo>
                    <a:lnTo>
                      <a:pt x="3442447" y="1739153"/>
                    </a:lnTo>
                    <a:lnTo>
                      <a:pt x="3541059" y="1694329"/>
                    </a:lnTo>
                    <a:lnTo>
                      <a:pt x="3639671" y="1640541"/>
                    </a:lnTo>
                    <a:lnTo>
                      <a:pt x="3711388" y="1613647"/>
                    </a:lnTo>
                    <a:lnTo>
                      <a:pt x="3783106" y="1622612"/>
                    </a:lnTo>
                    <a:lnTo>
                      <a:pt x="3908612" y="1676400"/>
                    </a:lnTo>
                    <a:lnTo>
                      <a:pt x="3917577" y="1712259"/>
                    </a:lnTo>
                    <a:lnTo>
                      <a:pt x="3747247" y="1909482"/>
                    </a:lnTo>
                    <a:lnTo>
                      <a:pt x="3783106" y="2052918"/>
                    </a:lnTo>
                    <a:lnTo>
                      <a:pt x="3935506" y="2384612"/>
                    </a:lnTo>
                    <a:lnTo>
                      <a:pt x="3980330" y="2384612"/>
                    </a:lnTo>
                    <a:lnTo>
                      <a:pt x="4016188" y="2528047"/>
                    </a:lnTo>
                    <a:lnTo>
                      <a:pt x="4096871" y="2617694"/>
                    </a:lnTo>
                    <a:lnTo>
                      <a:pt x="4034118" y="2689412"/>
                    </a:lnTo>
                    <a:lnTo>
                      <a:pt x="4078941" y="2779059"/>
                    </a:lnTo>
                    <a:lnTo>
                      <a:pt x="4159624" y="2779059"/>
                    </a:lnTo>
                    <a:lnTo>
                      <a:pt x="4312024" y="3056965"/>
                    </a:lnTo>
                    <a:lnTo>
                      <a:pt x="4320988" y="3137647"/>
                    </a:lnTo>
                    <a:lnTo>
                      <a:pt x="4401671" y="3191435"/>
                    </a:lnTo>
                    <a:lnTo>
                      <a:pt x="4401671" y="3218329"/>
                    </a:lnTo>
                    <a:lnTo>
                      <a:pt x="4401671" y="3299012"/>
                    </a:lnTo>
                    <a:lnTo>
                      <a:pt x="4473388" y="3460376"/>
                    </a:lnTo>
                    <a:lnTo>
                      <a:pt x="4545106" y="3594847"/>
                    </a:lnTo>
                    <a:lnTo>
                      <a:pt x="4652683" y="3738282"/>
                    </a:lnTo>
                    <a:lnTo>
                      <a:pt x="4742330" y="3827929"/>
                    </a:lnTo>
                    <a:lnTo>
                      <a:pt x="4912659" y="3836894"/>
                    </a:lnTo>
                    <a:lnTo>
                      <a:pt x="5109883" y="3783106"/>
                    </a:lnTo>
                    <a:lnTo>
                      <a:pt x="5208494" y="3783106"/>
                    </a:lnTo>
                    <a:lnTo>
                      <a:pt x="5271247" y="3836894"/>
                    </a:lnTo>
                    <a:lnTo>
                      <a:pt x="5271247" y="3962400"/>
                    </a:lnTo>
                    <a:lnTo>
                      <a:pt x="5217459" y="3998259"/>
                    </a:lnTo>
                    <a:lnTo>
                      <a:pt x="5217459" y="4052047"/>
                    </a:lnTo>
                    <a:lnTo>
                      <a:pt x="5217459" y="4052047"/>
                    </a:lnTo>
                    <a:lnTo>
                      <a:pt x="5181600" y="4150659"/>
                    </a:lnTo>
                    <a:lnTo>
                      <a:pt x="5289177" y="4213412"/>
                    </a:lnTo>
                    <a:lnTo>
                      <a:pt x="5351930" y="4177553"/>
                    </a:lnTo>
                    <a:lnTo>
                      <a:pt x="5423647" y="4258235"/>
                    </a:lnTo>
                    <a:lnTo>
                      <a:pt x="5423647" y="4303059"/>
                    </a:lnTo>
                    <a:lnTo>
                      <a:pt x="5351930" y="4410635"/>
                    </a:lnTo>
                    <a:lnTo>
                      <a:pt x="5495365" y="4661647"/>
                    </a:lnTo>
                    <a:lnTo>
                      <a:pt x="5585012" y="4858871"/>
                    </a:lnTo>
                    <a:lnTo>
                      <a:pt x="5585012" y="4957482"/>
                    </a:lnTo>
                    <a:lnTo>
                      <a:pt x="5638800" y="5038165"/>
                    </a:lnTo>
                    <a:lnTo>
                      <a:pt x="5656730" y="5109882"/>
                    </a:lnTo>
                    <a:lnTo>
                      <a:pt x="5656730" y="5262282"/>
                    </a:lnTo>
                    <a:lnTo>
                      <a:pt x="5629836" y="5351929"/>
                    </a:lnTo>
                    <a:lnTo>
                      <a:pt x="5665694" y="5477435"/>
                    </a:lnTo>
                    <a:lnTo>
                      <a:pt x="5764306" y="5567082"/>
                    </a:lnTo>
                    <a:lnTo>
                      <a:pt x="5844988" y="5620871"/>
                    </a:lnTo>
                    <a:lnTo>
                      <a:pt x="5907741" y="5638800"/>
                    </a:lnTo>
                    <a:lnTo>
                      <a:pt x="5871883" y="5737412"/>
                    </a:lnTo>
                    <a:lnTo>
                      <a:pt x="5809130" y="5880847"/>
                    </a:lnTo>
                    <a:lnTo>
                      <a:pt x="5836024" y="5979459"/>
                    </a:lnTo>
                    <a:lnTo>
                      <a:pt x="5791200" y="6042212"/>
                    </a:lnTo>
                    <a:lnTo>
                      <a:pt x="5692588" y="6087035"/>
                    </a:lnTo>
                    <a:lnTo>
                      <a:pt x="5638800" y="6140823"/>
                    </a:lnTo>
                    <a:lnTo>
                      <a:pt x="5549153" y="6140823"/>
                    </a:lnTo>
                    <a:lnTo>
                      <a:pt x="5459506" y="6140823"/>
                    </a:lnTo>
                    <a:lnTo>
                      <a:pt x="5351930" y="6131859"/>
                    </a:lnTo>
                    <a:lnTo>
                      <a:pt x="5298141" y="6158753"/>
                    </a:lnTo>
                    <a:lnTo>
                      <a:pt x="5262283" y="6239435"/>
                    </a:lnTo>
                    <a:lnTo>
                      <a:pt x="5244353" y="6320118"/>
                    </a:lnTo>
                    <a:lnTo>
                      <a:pt x="5172636" y="6329082"/>
                    </a:lnTo>
                    <a:lnTo>
                      <a:pt x="5020236" y="6329082"/>
                    </a:lnTo>
                    <a:lnTo>
                      <a:pt x="4858871" y="6185647"/>
                    </a:lnTo>
                    <a:lnTo>
                      <a:pt x="4760259" y="6104965"/>
                    </a:lnTo>
                    <a:lnTo>
                      <a:pt x="4643718" y="6096000"/>
                    </a:lnTo>
                    <a:lnTo>
                      <a:pt x="4527177" y="6042212"/>
                    </a:lnTo>
                    <a:lnTo>
                      <a:pt x="4446494" y="6087035"/>
                    </a:lnTo>
                    <a:lnTo>
                      <a:pt x="4446494" y="6087035"/>
                    </a:lnTo>
                    <a:lnTo>
                      <a:pt x="4267200" y="6060141"/>
                    </a:lnTo>
                    <a:lnTo>
                      <a:pt x="4195483" y="5997388"/>
                    </a:lnTo>
                    <a:lnTo>
                      <a:pt x="4177553" y="5943600"/>
                    </a:lnTo>
                    <a:lnTo>
                      <a:pt x="4087906" y="5907741"/>
                    </a:lnTo>
                    <a:lnTo>
                      <a:pt x="4061012" y="5809129"/>
                    </a:lnTo>
                    <a:lnTo>
                      <a:pt x="3962400" y="5773271"/>
                    </a:lnTo>
                    <a:lnTo>
                      <a:pt x="3872753" y="5773271"/>
                    </a:lnTo>
                    <a:lnTo>
                      <a:pt x="3810000" y="5773271"/>
                    </a:lnTo>
                    <a:cubicBezTo>
                      <a:pt x="3795059" y="5752353"/>
                      <a:pt x="3778402" y="5732561"/>
                      <a:pt x="3765177" y="5710518"/>
                    </a:cubicBezTo>
                    <a:cubicBezTo>
                      <a:pt x="3760315" y="5702415"/>
                      <a:pt x="3756212" y="5683623"/>
                      <a:pt x="3756212" y="5683623"/>
                    </a:cubicBezTo>
                    <a:lnTo>
                      <a:pt x="3756212" y="5674659"/>
                    </a:lnTo>
                    <a:lnTo>
                      <a:pt x="3684494" y="5620871"/>
                    </a:lnTo>
                    <a:lnTo>
                      <a:pt x="3630706" y="5540188"/>
                    </a:lnTo>
                    <a:lnTo>
                      <a:pt x="3585883" y="5486400"/>
                    </a:lnTo>
                    <a:lnTo>
                      <a:pt x="3585883" y="5486400"/>
                    </a:lnTo>
                    <a:lnTo>
                      <a:pt x="3603812" y="5414682"/>
                    </a:lnTo>
                    <a:lnTo>
                      <a:pt x="3550024" y="5342965"/>
                    </a:lnTo>
                    <a:lnTo>
                      <a:pt x="3487271" y="5316071"/>
                    </a:lnTo>
                    <a:lnTo>
                      <a:pt x="3415553" y="5342965"/>
                    </a:lnTo>
                    <a:lnTo>
                      <a:pt x="3415553" y="5342965"/>
                    </a:lnTo>
                    <a:lnTo>
                      <a:pt x="3379694" y="5280212"/>
                    </a:lnTo>
                    <a:lnTo>
                      <a:pt x="3361765" y="5217459"/>
                    </a:lnTo>
                    <a:lnTo>
                      <a:pt x="3370730" y="5065059"/>
                    </a:lnTo>
                    <a:lnTo>
                      <a:pt x="3263153" y="4939553"/>
                    </a:lnTo>
                    <a:lnTo>
                      <a:pt x="3182471" y="4930588"/>
                    </a:lnTo>
                    <a:lnTo>
                      <a:pt x="3092824" y="4867835"/>
                    </a:lnTo>
                    <a:lnTo>
                      <a:pt x="2994212" y="4930588"/>
                    </a:lnTo>
                    <a:lnTo>
                      <a:pt x="2994212" y="4930588"/>
                    </a:lnTo>
                    <a:lnTo>
                      <a:pt x="2850777" y="4912659"/>
                    </a:lnTo>
                    <a:lnTo>
                      <a:pt x="2805953" y="4921623"/>
                    </a:lnTo>
                    <a:lnTo>
                      <a:pt x="2743200" y="4885765"/>
                    </a:lnTo>
                    <a:lnTo>
                      <a:pt x="2680447" y="4849906"/>
                    </a:lnTo>
                    <a:lnTo>
                      <a:pt x="2590800" y="4867835"/>
                    </a:lnTo>
                    <a:lnTo>
                      <a:pt x="2483224" y="4849906"/>
                    </a:lnTo>
                    <a:lnTo>
                      <a:pt x="2393577" y="4805082"/>
                    </a:lnTo>
                    <a:lnTo>
                      <a:pt x="2375647" y="4742329"/>
                    </a:lnTo>
                    <a:lnTo>
                      <a:pt x="2357718" y="4697506"/>
                    </a:lnTo>
                    <a:lnTo>
                      <a:pt x="2250141" y="4796118"/>
                    </a:lnTo>
                    <a:lnTo>
                      <a:pt x="2178424" y="4796118"/>
                    </a:lnTo>
                    <a:lnTo>
                      <a:pt x="2061883" y="4733365"/>
                    </a:lnTo>
                    <a:lnTo>
                      <a:pt x="1981200" y="4715435"/>
                    </a:lnTo>
                    <a:lnTo>
                      <a:pt x="1855694" y="4616823"/>
                    </a:lnTo>
                    <a:lnTo>
                      <a:pt x="1828800" y="4509247"/>
                    </a:lnTo>
                    <a:lnTo>
                      <a:pt x="1828800" y="4509247"/>
                    </a:lnTo>
                    <a:lnTo>
                      <a:pt x="1703294" y="4554071"/>
                    </a:lnTo>
                    <a:lnTo>
                      <a:pt x="1676400" y="4616823"/>
                    </a:lnTo>
                    <a:lnTo>
                      <a:pt x="1622612" y="4679576"/>
                    </a:lnTo>
                    <a:lnTo>
                      <a:pt x="1622612" y="4778188"/>
                    </a:lnTo>
                    <a:lnTo>
                      <a:pt x="1506071" y="4769223"/>
                    </a:lnTo>
                    <a:lnTo>
                      <a:pt x="1326777" y="4706471"/>
                    </a:lnTo>
                    <a:lnTo>
                      <a:pt x="1255059" y="4616823"/>
                    </a:lnTo>
                    <a:lnTo>
                      <a:pt x="1183341" y="4589929"/>
                    </a:lnTo>
                    <a:lnTo>
                      <a:pt x="1129553" y="4536141"/>
                    </a:lnTo>
                    <a:lnTo>
                      <a:pt x="1039906" y="4491318"/>
                    </a:lnTo>
                    <a:lnTo>
                      <a:pt x="995083" y="4401671"/>
                    </a:lnTo>
                    <a:lnTo>
                      <a:pt x="968188" y="4338918"/>
                    </a:lnTo>
                    <a:lnTo>
                      <a:pt x="932330" y="4338918"/>
                    </a:lnTo>
                    <a:lnTo>
                      <a:pt x="788894" y="4455459"/>
                    </a:lnTo>
                    <a:lnTo>
                      <a:pt x="797859" y="4509247"/>
                    </a:lnTo>
                    <a:lnTo>
                      <a:pt x="726141" y="4598894"/>
                    </a:lnTo>
                    <a:lnTo>
                      <a:pt x="726141" y="4643718"/>
                    </a:lnTo>
                    <a:lnTo>
                      <a:pt x="645459" y="4706471"/>
                    </a:lnTo>
                    <a:lnTo>
                      <a:pt x="493059" y="4706471"/>
                    </a:lnTo>
                    <a:lnTo>
                      <a:pt x="448236" y="4643718"/>
                    </a:lnTo>
                    <a:lnTo>
                      <a:pt x="448236" y="4643718"/>
                    </a:lnTo>
                    <a:lnTo>
                      <a:pt x="358588" y="4572000"/>
                    </a:lnTo>
                    <a:lnTo>
                      <a:pt x="349624" y="4473388"/>
                    </a:lnTo>
                    <a:lnTo>
                      <a:pt x="340659" y="4392706"/>
                    </a:lnTo>
                    <a:lnTo>
                      <a:pt x="233083" y="4338918"/>
                    </a:lnTo>
                    <a:lnTo>
                      <a:pt x="233083" y="4338918"/>
                    </a:lnTo>
                    <a:lnTo>
                      <a:pt x="188259" y="4222376"/>
                    </a:lnTo>
                    <a:lnTo>
                      <a:pt x="125506" y="4204447"/>
                    </a:lnTo>
                    <a:lnTo>
                      <a:pt x="71718" y="4150659"/>
                    </a:lnTo>
                    <a:lnTo>
                      <a:pt x="0" y="4034118"/>
                    </a:lnTo>
                    <a:lnTo>
                      <a:pt x="26894" y="3872753"/>
                    </a:lnTo>
                    <a:lnTo>
                      <a:pt x="161365" y="3792071"/>
                    </a:lnTo>
                    <a:lnTo>
                      <a:pt x="295836" y="3729318"/>
                    </a:lnTo>
                    <a:lnTo>
                      <a:pt x="385483" y="3612776"/>
                    </a:lnTo>
                    <a:lnTo>
                      <a:pt x="358588" y="3550023"/>
                    </a:lnTo>
                    <a:lnTo>
                      <a:pt x="421341" y="3514165"/>
                    </a:lnTo>
                    <a:lnTo>
                      <a:pt x="421341" y="3514165"/>
                    </a:lnTo>
                    <a:lnTo>
                      <a:pt x="484094" y="3415553"/>
                    </a:lnTo>
                    <a:lnTo>
                      <a:pt x="582706" y="3290047"/>
                    </a:lnTo>
                    <a:lnTo>
                      <a:pt x="627530" y="3227294"/>
                    </a:lnTo>
                    <a:lnTo>
                      <a:pt x="672353" y="3128682"/>
                    </a:lnTo>
                    <a:lnTo>
                      <a:pt x="618565" y="2976282"/>
                    </a:lnTo>
                    <a:lnTo>
                      <a:pt x="618565" y="2976282"/>
                    </a:lnTo>
                    <a:lnTo>
                      <a:pt x="788894" y="3021106"/>
                    </a:lnTo>
                    <a:lnTo>
                      <a:pt x="896471" y="2985247"/>
                    </a:lnTo>
                    <a:lnTo>
                      <a:pt x="977153" y="3012141"/>
                    </a:lnTo>
                    <a:lnTo>
                      <a:pt x="1120588" y="3012141"/>
                    </a:lnTo>
                    <a:lnTo>
                      <a:pt x="1219200" y="3039035"/>
                    </a:lnTo>
                    <a:lnTo>
                      <a:pt x="1317812" y="2949388"/>
                    </a:lnTo>
                    <a:lnTo>
                      <a:pt x="1398494" y="2832847"/>
                    </a:lnTo>
                    <a:lnTo>
                      <a:pt x="1479177" y="2752165"/>
                    </a:lnTo>
                    <a:lnTo>
                      <a:pt x="1398494" y="2563906"/>
                    </a:lnTo>
                    <a:lnTo>
                      <a:pt x="1398494" y="2420471"/>
                    </a:lnTo>
                    <a:lnTo>
                      <a:pt x="1380565" y="2348753"/>
                    </a:lnTo>
                    <a:lnTo>
                      <a:pt x="1353671" y="2232212"/>
                    </a:lnTo>
                    <a:lnTo>
                      <a:pt x="1219200" y="2052918"/>
                    </a:lnTo>
                    <a:lnTo>
                      <a:pt x="1219200" y="1981200"/>
                    </a:lnTo>
                    <a:lnTo>
                      <a:pt x="1290918" y="1918447"/>
                    </a:lnTo>
                    <a:lnTo>
                      <a:pt x="1380565" y="1846729"/>
                    </a:lnTo>
                    <a:lnTo>
                      <a:pt x="1506071" y="1837765"/>
                    </a:lnTo>
                    <a:lnTo>
                      <a:pt x="1586753" y="1792941"/>
                    </a:lnTo>
                    <a:lnTo>
                      <a:pt x="1604683" y="1730188"/>
                    </a:lnTo>
                    <a:lnTo>
                      <a:pt x="1658471" y="1685365"/>
                    </a:lnTo>
                    <a:lnTo>
                      <a:pt x="1604683" y="1649506"/>
                    </a:lnTo>
                    <a:lnTo>
                      <a:pt x="1559859" y="1649506"/>
                    </a:lnTo>
                    <a:lnTo>
                      <a:pt x="1524000" y="1604682"/>
                    </a:lnTo>
                    <a:lnTo>
                      <a:pt x="1479177" y="1604682"/>
                    </a:lnTo>
                    <a:lnTo>
                      <a:pt x="1434353" y="1559859"/>
                    </a:lnTo>
                    <a:lnTo>
                      <a:pt x="1344706" y="1730188"/>
                    </a:lnTo>
                    <a:lnTo>
                      <a:pt x="1272988" y="1667435"/>
                    </a:lnTo>
                    <a:lnTo>
                      <a:pt x="1210236" y="1658471"/>
                    </a:lnTo>
                    <a:lnTo>
                      <a:pt x="1183341" y="1586753"/>
                    </a:lnTo>
                    <a:lnTo>
                      <a:pt x="1183341" y="1586753"/>
                    </a:lnTo>
                    <a:lnTo>
                      <a:pt x="1281953" y="1524000"/>
                    </a:lnTo>
                    <a:lnTo>
                      <a:pt x="1281953" y="1524000"/>
                    </a:lnTo>
                    <a:lnTo>
                      <a:pt x="1281953" y="1524000"/>
                    </a:lnTo>
                    <a:lnTo>
                      <a:pt x="1192306" y="1452282"/>
                    </a:lnTo>
                    <a:lnTo>
                      <a:pt x="1093694" y="1344706"/>
                    </a:lnTo>
                    <a:lnTo>
                      <a:pt x="995083" y="1326776"/>
                    </a:lnTo>
                    <a:lnTo>
                      <a:pt x="905436" y="1272988"/>
                    </a:lnTo>
                    <a:lnTo>
                      <a:pt x="932330" y="1156447"/>
                    </a:lnTo>
                    <a:lnTo>
                      <a:pt x="833718" y="1138518"/>
                    </a:lnTo>
                    <a:lnTo>
                      <a:pt x="779930" y="1093694"/>
                    </a:lnTo>
                    <a:lnTo>
                      <a:pt x="726141" y="986118"/>
                    </a:lnTo>
                    <a:lnTo>
                      <a:pt x="457200" y="833718"/>
                    </a:lnTo>
                    <a:lnTo>
                      <a:pt x="367553" y="636494"/>
                    </a:lnTo>
                    <a:lnTo>
                      <a:pt x="224118" y="45720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49000"/>
                </a:schemeClr>
              </a:solidFill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" name="Gruppo 10"/>
              <p:cNvGrpSpPr/>
              <p:nvPr/>
            </p:nvGrpSpPr>
            <p:grpSpPr>
              <a:xfrm>
                <a:off x="2256925" y="2404016"/>
                <a:ext cx="3751517" cy="3530804"/>
                <a:chOff x="351681" y="921541"/>
                <a:chExt cx="7485487" cy="7045094"/>
              </a:xfrm>
            </p:grpSpPr>
            <p:graphicFrame>
              <p:nvGraphicFramePr>
                <p:cNvPr id="21" name="Segnaposto contenuto 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96086916"/>
                    </p:ext>
                  </p:extLst>
                </p:nvPr>
              </p:nvGraphicFramePr>
              <p:xfrm>
                <a:off x="351681" y="1032898"/>
                <a:ext cx="6576179" cy="684008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" r:lo="rId5" r:qs="rId6" r:cs="rId7"/>
                </a:graphicData>
              </a:graphic>
            </p:graphicFrame>
            <p:pic>
              <p:nvPicPr>
                <p:cNvPr id="23" name="Immagine 22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2430" y="6405939"/>
                  <a:ext cx="1560696" cy="1560696"/>
                </a:xfrm>
                <a:prstGeom prst="rect">
                  <a:avLst/>
                </a:prstGeom>
              </p:spPr>
            </p:pic>
            <p:pic>
              <p:nvPicPr>
                <p:cNvPr id="24" name="Immagine 23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9666" y="4991926"/>
                  <a:ext cx="1560696" cy="1560696"/>
                </a:xfrm>
                <a:prstGeom prst="rect">
                  <a:avLst/>
                </a:prstGeom>
              </p:spPr>
            </p:pic>
            <p:pic>
              <p:nvPicPr>
                <p:cNvPr id="22" name="Immagine 21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0455" y="921541"/>
                  <a:ext cx="5716713" cy="5716720"/>
                </a:xfrm>
                <a:prstGeom prst="rect">
                  <a:avLst/>
                </a:prstGeom>
              </p:spPr>
            </p:pic>
          </p:grpSp>
        </p:grpSp>
        <p:sp>
          <p:nvSpPr>
            <p:cNvPr id="25" name="Rettangolo arrotondato 24"/>
            <p:cNvSpPr/>
            <p:nvPr/>
          </p:nvSpPr>
          <p:spPr>
            <a:xfrm>
              <a:off x="256374" y="407962"/>
              <a:ext cx="3633359" cy="40193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4125846" y="736818"/>
              <a:ext cx="3633359" cy="40193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8147095" y="1311164"/>
              <a:ext cx="3633359" cy="40193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1204956" y="429938"/>
              <a:ext cx="1527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LE RISORSE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5039100" y="777832"/>
              <a:ext cx="18742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LA STRATEGIA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8825328" y="1326053"/>
              <a:ext cx="2172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IL PROGRAMMA</a:t>
              </a:r>
            </a:p>
          </p:txBody>
        </p:sp>
        <p:cxnSp>
          <p:nvCxnSpPr>
            <p:cNvPr id="32" name="Connettore 4 31"/>
            <p:cNvCxnSpPr>
              <a:stCxn id="25" idx="2"/>
              <a:endCxn id="26" idx="1"/>
            </p:cNvCxnSpPr>
            <p:nvPr/>
          </p:nvCxnSpPr>
          <p:spPr>
            <a:xfrm rot="16200000" flipH="1">
              <a:off x="3035506" y="-152555"/>
              <a:ext cx="127889" cy="205279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4 42"/>
            <p:cNvCxnSpPr/>
            <p:nvPr/>
          </p:nvCxnSpPr>
          <p:spPr>
            <a:xfrm rot="16200000" flipH="1">
              <a:off x="6860811" y="331705"/>
              <a:ext cx="349959" cy="2065855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po 43"/>
            <p:cNvGrpSpPr/>
            <p:nvPr/>
          </p:nvGrpSpPr>
          <p:grpSpPr>
            <a:xfrm>
              <a:off x="8320018" y="2050869"/>
              <a:ext cx="3674402" cy="737035"/>
              <a:chOff x="3559748" y="-436024"/>
              <a:chExt cx="5432879" cy="1089761"/>
            </a:xfrm>
          </p:grpSpPr>
          <p:sp>
            <p:nvSpPr>
              <p:cNvPr id="45" name="Freccia a destra 44"/>
              <p:cNvSpPr/>
              <p:nvPr/>
            </p:nvSpPr>
            <p:spPr>
              <a:xfrm>
                <a:off x="3602322" y="-436024"/>
                <a:ext cx="5390305" cy="1089761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Freccia a destra 4"/>
              <p:cNvSpPr/>
              <p:nvPr/>
            </p:nvSpPr>
            <p:spPr>
              <a:xfrm>
                <a:off x="3559748" y="-242881"/>
                <a:ext cx="5145793" cy="8884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19.2.1.1 Piano intercomunale del patrimonio rurale 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19.2.1.2 Riqualificazione del patrimonio rurale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it-IT" sz="1200" u="sng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19.2.1.2 I custodi del patrimonio rurale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it-IT" sz="1200" kern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it-IT" sz="1200" kern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Gruppo 46"/>
            <p:cNvGrpSpPr/>
            <p:nvPr/>
          </p:nvGrpSpPr>
          <p:grpSpPr>
            <a:xfrm>
              <a:off x="8328278" y="2812653"/>
              <a:ext cx="3684439" cy="1405585"/>
              <a:chOff x="3524184" y="747641"/>
              <a:chExt cx="5447719" cy="1555279"/>
            </a:xfrm>
          </p:grpSpPr>
          <p:sp>
            <p:nvSpPr>
              <p:cNvPr id="48" name="Freccia a destra 47"/>
              <p:cNvSpPr/>
              <p:nvPr/>
            </p:nvSpPr>
            <p:spPr>
              <a:xfrm>
                <a:off x="3524184" y="747641"/>
                <a:ext cx="5447719" cy="1555279"/>
              </a:xfrm>
              <a:prstGeom prst="rightArrow">
                <a:avLst>
                  <a:gd name="adj1" fmla="val 75000"/>
                  <a:gd name="adj2" fmla="val 27425"/>
                </a:avLst>
              </a:prstGeom>
            </p:spPr>
            <p:style>
              <a:lnRef idx="2">
                <a:schemeClr val="accent5">
                  <a:tint val="40000"/>
                  <a:alpha val="90000"/>
                  <a:hueOff val="583193"/>
                  <a:satOff val="-4733"/>
                  <a:lumOff val="-515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583193"/>
                  <a:satOff val="-4733"/>
                  <a:lumOff val="-515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583193"/>
                  <a:satOff val="-4733"/>
                  <a:lumOff val="-51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Freccia a destra 6"/>
              <p:cNvSpPr/>
              <p:nvPr/>
            </p:nvSpPr>
            <p:spPr>
              <a:xfrm>
                <a:off x="3599887" y="915564"/>
                <a:ext cx="4783814" cy="12235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u="sng" kern="12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19.2.2.1 Stanze </a:t>
                </a:r>
                <a:r>
                  <a:rPr lang="it-IT" sz="1200" u="sng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del</a:t>
                </a:r>
                <a:r>
                  <a:rPr lang="it-IT" sz="1200" u="sng" kern="12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Salento di Mezzo</a:t>
                </a:r>
                <a:endParaRPr lang="it-IT" sz="1300" u="sng" kern="12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it-IT" sz="1200" u="sng" kern="12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19.2.2.2 </a:t>
                </a:r>
                <a:r>
                  <a:rPr lang="it-IT" sz="1200" u="sng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Botteghe del Salento di Mezzo</a:t>
                </a:r>
                <a:endParaRPr lang="it-IT" sz="1300" u="sng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it-IT" sz="1200" u="sng" kern="12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19.2.2.3 </a:t>
                </a:r>
                <a:r>
                  <a:rPr lang="it-IT" sz="1200" u="sng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Officine del Salento di Mezzo</a:t>
                </a:r>
                <a:endParaRPr lang="it-IT" sz="1300" u="sng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19.2.2.4 </a:t>
                </a:r>
                <a:r>
                  <a:rPr lang="it-IT" sz="1200" dirty="0" err="1">
                    <a:solidFill>
                      <a:srgbClr val="0070C0"/>
                    </a:solidFill>
                    <a:latin typeface="Calibri" panose="020F0502020204030204" pitchFamily="34" charset="0"/>
                  </a:rPr>
                  <a:t>Ciclorete</a:t>
                </a:r>
                <a:r>
                  <a:rPr lang="it-IT" sz="12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rurale</a:t>
                </a:r>
                <a:endParaRPr lang="it-IT" sz="1200" kern="12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19.2.2.5 </a:t>
                </a:r>
                <a:r>
                  <a:rPr lang="it-IT" sz="12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Porte d’accesso</a:t>
                </a:r>
                <a:endParaRPr lang="it-IT" sz="1200" kern="12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19.2.2.6 Dimore storiche</a:t>
                </a:r>
              </a:p>
            </p:txBody>
          </p:sp>
        </p:grpSp>
        <p:grpSp>
          <p:nvGrpSpPr>
            <p:cNvPr id="7" name="Gruppo 49"/>
            <p:cNvGrpSpPr/>
            <p:nvPr/>
          </p:nvGrpSpPr>
          <p:grpSpPr>
            <a:xfrm>
              <a:off x="8342679" y="4282641"/>
              <a:ext cx="3645608" cy="927733"/>
              <a:chOff x="3602322" y="2204459"/>
              <a:chExt cx="5390305" cy="1371723"/>
            </a:xfrm>
          </p:grpSpPr>
          <p:sp>
            <p:nvSpPr>
              <p:cNvPr id="51" name="Freccia a destra 50"/>
              <p:cNvSpPr/>
              <p:nvPr/>
            </p:nvSpPr>
            <p:spPr>
              <a:xfrm>
                <a:off x="3602322" y="2204459"/>
                <a:ext cx="5390305" cy="1371723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2">
                <a:schemeClr val="accent5">
                  <a:tint val="40000"/>
                  <a:alpha val="90000"/>
                  <a:hueOff val="1166386"/>
                  <a:satOff val="-9467"/>
                  <a:lumOff val="-103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1166386"/>
                  <a:satOff val="-9467"/>
                  <a:lumOff val="-103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1166386"/>
                  <a:satOff val="-9467"/>
                  <a:lumOff val="-103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Freccia a destra 8"/>
              <p:cNvSpPr/>
              <p:nvPr/>
            </p:nvSpPr>
            <p:spPr>
              <a:xfrm>
                <a:off x="3602322" y="2361893"/>
                <a:ext cx="4976115" cy="11294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rgbClr val="D09E00"/>
                    </a:solidFill>
                    <a:latin typeface="Calibri" panose="020F0502020204030204" pitchFamily="34" charset="0"/>
                  </a:rPr>
                  <a:t>19.2.3.1 </a:t>
                </a:r>
                <a:r>
                  <a:rPr lang="it-IT" sz="1200" dirty="0">
                    <a:solidFill>
                      <a:srgbClr val="D09E00"/>
                    </a:solidFill>
                    <a:latin typeface="Calibri" panose="020F0502020204030204" pitchFamily="34" charset="0"/>
                  </a:rPr>
                  <a:t>Sagre rurali analogiche</a:t>
                </a:r>
                <a:endParaRPr lang="it-IT" sz="1200" kern="1200" dirty="0">
                  <a:solidFill>
                    <a:srgbClr val="D09E00"/>
                  </a:solidFill>
                  <a:latin typeface="Calibri" panose="020F0502020204030204" pitchFamily="34" charset="0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rgbClr val="D09E00"/>
                    </a:solidFill>
                    <a:latin typeface="Calibri" panose="020F0502020204030204" pitchFamily="34" charset="0"/>
                  </a:rPr>
                  <a:t>19.2.3.2 Mercato rurale diffuso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rgbClr val="D09E00"/>
                    </a:solidFill>
                    <a:latin typeface="Calibri" panose="020F0502020204030204" pitchFamily="34" charset="0"/>
                  </a:rPr>
                  <a:t>19.2.3.3 Giardino di Comunità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it-IT" sz="1200" u="sng" kern="1200" dirty="0">
                    <a:solidFill>
                      <a:srgbClr val="D09E00"/>
                    </a:solidFill>
                    <a:latin typeface="Calibri" panose="020F0502020204030204" pitchFamily="34" charset="0"/>
                  </a:rPr>
                  <a:t>19.2.3.4 Locande diffuse del Salento di Mezzo</a:t>
                </a:r>
                <a:endParaRPr lang="it-IT" sz="1300" u="sng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it-IT" sz="1200" u="sng" kern="1200" dirty="0">
                  <a:solidFill>
                    <a:srgbClr val="D09E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" name="Gruppo 52"/>
            <p:cNvGrpSpPr/>
            <p:nvPr/>
          </p:nvGrpSpPr>
          <p:grpSpPr>
            <a:xfrm>
              <a:off x="8351101" y="5352672"/>
              <a:ext cx="3645609" cy="740974"/>
              <a:chOff x="3560625" y="3555169"/>
              <a:chExt cx="5390305" cy="1095585"/>
            </a:xfrm>
          </p:grpSpPr>
          <p:sp>
            <p:nvSpPr>
              <p:cNvPr id="54" name="Freccia a destra 53"/>
              <p:cNvSpPr/>
              <p:nvPr/>
            </p:nvSpPr>
            <p:spPr>
              <a:xfrm>
                <a:off x="3560625" y="3555169"/>
                <a:ext cx="5390305" cy="1095585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2">
                <a:schemeClr val="accent5">
                  <a:tint val="40000"/>
                  <a:alpha val="90000"/>
                  <a:hueOff val="1749579"/>
                  <a:satOff val="-14200"/>
                  <a:lumOff val="-1545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1749579"/>
                  <a:satOff val="-14200"/>
                  <a:lumOff val="-1545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1749579"/>
                  <a:satOff val="-14200"/>
                  <a:lumOff val="-154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Freccia a destra 10"/>
              <p:cNvSpPr/>
              <p:nvPr/>
            </p:nvSpPr>
            <p:spPr>
              <a:xfrm>
                <a:off x="3595649" y="3693688"/>
                <a:ext cx="5073990" cy="632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19.2.4.1 Narrazione del Salento di Mezzo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19.2.4.2 </a:t>
                </a:r>
                <a:r>
                  <a:rPr lang="it-IT" sz="1200" kern="1200" dirty="0" err="1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Gaming</a:t>
                </a:r>
                <a:r>
                  <a:rPr lang="it-IT" sz="1200" kern="120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del Salento di Mezzo</a:t>
                </a: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19.2.4.3 </a:t>
                </a:r>
                <a:r>
                  <a:rPr lang="it-IT" sz="1200" dirty="0" err="1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Storytelling</a:t>
                </a:r>
                <a:r>
                  <a:rPr lang="it-IT" sz="120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dei prodotti</a:t>
                </a:r>
                <a:endParaRPr lang="it-IT" sz="1200" kern="12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9" name="Gruppo 55"/>
            <p:cNvGrpSpPr/>
            <p:nvPr/>
          </p:nvGrpSpPr>
          <p:grpSpPr>
            <a:xfrm>
              <a:off x="8348811" y="6287041"/>
              <a:ext cx="3663906" cy="544833"/>
              <a:chOff x="3575267" y="4336227"/>
              <a:chExt cx="5417360" cy="805576"/>
            </a:xfrm>
          </p:grpSpPr>
          <p:sp>
            <p:nvSpPr>
              <p:cNvPr id="57" name="Freccia a destra 56"/>
              <p:cNvSpPr/>
              <p:nvPr/>
            </p:nvSpPr>
            <p:spPr>
              <a:xfrm>
                <a:off x="3602322" y="4336227"/>
                <a:ext cx="5390305" cy="805576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2">
                <a:schemeClr val="accent5">
                  <a:tint val="40000"/>
                  <a:alpha val="90000"/>
                  <a:hueOff val="2332772"/>
                  <a:satOff val="-18934"/>
                  <a:lumOff val="-206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2332772"/>
                  <a:satOff val="-18934"/>
                  <a:lumOff val="-206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2332772"/>
                  <a:satOff val="-18934"/>
                  <a:lumOff val="-206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Freccia a destra 12"/>
              <p:cNvSpPr/>
              <p:nvPr/>
            </p:nvSpPr>
            <p:spPr>
              <a:xfrm>
                <a:off x="3575267" y="4481025"/>
                <a:ext cx="5088214" cy="6041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rgbClr val="D31F2C"/>
                    </a:solidFill>
                    <a:latin typeface="Calibri" panose="020F0502020204030204" pitchFamily="34" charset="0"/>
                  </a:rPr>
                  <a:t>19.2.5.1 </a:t>
                </a:r>
                <a:r>
                  <a:rPr lang="it-IT" sz="1200" kern="1200" dirty="0" err="1">
                    <a:solidFill>
                      <a:srgbClr val="D31F2C"/>
                    </a:solidFill>
                    <a:latin typeface="Calibri" panose="020F0502020204030204" pitchFamily="34" charset="0"/>
                  </a:rPr>
                  <a:t>Visit</a:t>
                </a:r>
                <a:r>
                  <a:rPr lang="it-IT" sz="1200" kern="1200" dirty="0">
                    <a:solidFill>
                      <a:srgbClr val="D31F2C"/>
                    </a:solidFill>
                    <a:latin typeface="Calibri" panose="020F0502020204030204" pitchFamily="34" charset="0"/>
                  </a:rPr>
                  <a:t> Middle Salento</a:t>
                </a: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t-IT" sz="1200" kern="1200" dirty="0">
                    <a:solidFill>
                      <a:srgbClr val="D31F2C"/>
                    </a:solidFill>
                    <a:latin typeface="Calibri" panose="020F0502020204030204" pitchFamily="34" charset="0"/>
                  </a:rPr>
                  <a:t>19.2.5.3 </a:t>
                </a:r>
                <a:r>
                  <a:rPr lang="it-IT" sz="1200" kern="1200" dirty="0" err="1">
                    <a:solidFill>
                      <a:srgbClr val="D31F2C"/>
                    </a:solidFill>
                    <a:latin typeface="Calibri" panose="020F0502020204030204" pitchFamily="34" charset="0"/>
                  </a:rPr>
                  <a:t>Quality</a:t>
                </a:r>
                <a:r>
                  <a:rPr lang="it-IT" sz="1200" kern="1200" dirty="0">
                    <a:solidFill>
                      <a:srgbClr val="D31F2C"/>
                    </a:solidFill>
                    <a:latin typeface="Calibri" panose="020F0502020204030204" pitchFamily="34" charset="0"/>
                  </a:rPr>
                  <a:t> in Middle Salento</a:t>
                </a:r>
              </a:p>
            </p:txBody>
          </p:sp>
        </p:grpSp>
        <p:sp>
          <p:nvSpPr>
            <p:cNvPr id="59" name="Rettangolo 58"/>
            <p:cNvSpPr/>
            <p:nvPr/>
          </p:nvSpPr>
          <p:spPr>
            <a:xfrm>
              <a:off x="7095748" y="6055486"/>
              <a:ext cx="50962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600" b="1" dirty="0">
                  <a:solidFill>
                    <a:srgbClr val="D31F2C"/>
                  </a:solidFill>
                  <a:latin typeface="Calibri" panose="020F0502020204030204" pitchFamily="34" charset="0"/>
                </a:rPr>
                <a:t>La valorizzazione del Salento di Mezzo</a:t>
              </a:r>
              <a:endParaRPr lang="it-IT" sz="1600" dirty="0">
                <a:solidFill>
                  <a:srgbClr val="D31F2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6958140" y="5152980"/>
              <a:ext cx="4325661" cy="228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6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rPr>
                <a:t>Il Paesaggio Analogico Narrante </a:t>
              </a:r>
              <a:endParaRPr lang="it-IT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7142583" y="4107906"/>
              <a:ext cx="4325661" cy="228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600" b="1" dirty="0">
                  <a:solidFill>
                    <a:srgbClr val="FFC000"/>
                  </a:solidFill>
                  <a:latin typeface="Calibri" panose="020F0502020204030204" pitchFamily="34" charset="0"/>
                </a:rPr>
                <a:t>Il Paesaggio Analogico Commestibile </a:t>
              </a:r>
              <a:endParaRPr lang="it-IT" sz="1600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7022353" y="2678864"/>
              <a:ext cx="4122889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it-IT" sz="16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Il Paesaggio Analogico Dolce </a:t>
              </a:r>
              <a:endParaRPr lang="it-IT" sz="16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7772399" y="1818194"/>
              <a:ext cx="34800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16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</a:rPr>
                <a:t>Il Paesaggio Analogico Resiliente</a:t>
              </a:r>
            </a:p>
          </p:txBody>
        </p:sp>
        <p:sp>
          <p:nvSpPr>
            <p:cNvPr id="64" name="CasellaDiTesto 63"/>
            <p:cNvSpPr txBox="1"/>
            <p:nvPr/>
          </p:nvSpPr>
          <p:spPr>
            <a:xfrm rot="314540">
              <a:off x="7502511" y="403434"/>
              <a:ext cx="23989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tx2">
                      <a:lumMod val="75000"/>
                    </a:schemeClr>
                  </a:solidFill>
                </a:rPr>
                <a:t>TURISMO SOSTENIBILE</a:t>
              </a:r>
            </a:p>
          </p:txBody>
        </p:sp>
      </p:grpSp>
      <p:sp>
        <p:nvSpPr>
          <p:cNvPr id="42" name="CasellaDiTesto 41"/>
          <p:cNvSpPr txBox="1"/>
          <p:nvPr/>
        </p:nvSpPr>
        <p:spPr>
          <a:xfrm>
            <a:off x="1447800" y="4937760"/>
            <a:ext cx="2758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Territorio     </a:t>
            </a:r>
          </a:p>
          <a:p>
            <a:r>
              <a:rPr lang="it-IT" sz="1400" dirty="0"/>
              <a:t>       Cibo            Storia</a:t>
            </a:r>
          </a:p>
          <a:p>
            <a:r>
              <a:rPr lang="it-IT" sz="1400" dirty="0"/>
              <a:t>Cultura       Saperi</a:t>
            </a:r>
          </a:p>
          <a:p>
            <a:r>
              <a:rPr lang="it-IT" sz="1400" dirty="0"/>
              <a:t>      Prodotti              Natura   </a:t>
            </a:r>
          </a:p>
          <a:p>
            <a:r>
              <a:rPr lang="it-IT" sz="1400" dirty="0"/>
              <a:t>Paesaggio             Strade</a:t>
            </a:r>
          </a:p>
          <a:p>
            <a:r>
              <a:rPr lang="it-IT" sz="1400" dirty="0"/>
              <a:t>          Persone      Pietre </a:t>
            </a:r>
          </a:p>
          <a:p>
            <a:r>
              <a:rPr lang="it-IT" sz="1400" dirty="0"/>
              <a:t>Identità      Tradizioni</a:t>
            </a:r>
          </a:p>
          <a:p>
            <a:r>
              <a:rPr lang="it-IT" sz="1400" dirty="0"/>
              <a:t>            …</a:t>
            </a:r>
          </a:p>
        </p:txBody>
      </p:sp>
    </p:spTree>
    <p:extLst>
      <p:ext uri="{BB962C8B-B14F-4D97-AF65-F5344CB8AC3E}">
        <p14:creationId xmlns:p14="http://schemas.microsoft.com/office/powerpoint/2010/main" val="259751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0665" y="726830"/>
            <a:ext cx="1012873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Cinque Bandi in Pubblicazione:</a:t>
            </a:r>
            <a:br>
              <a:rPr lang="it-IT" sz="2800" b="1" dirty="0"/>
            </a:br>
            <a:br>
              <a:rPr lang="it-IT" sz="2800" b="1" dirty="0"/>
            </a:br>
            <a:r>
              <a:rPr lang="it-IT" sz="2400" dirty="0"/>
              <a:t>- </a:t>
            </a:r>
            <a:r>
              <a:rPr lang="it-IT" sz="2000" dirty="0"/>
              <a:t>Intervento 19.2.1.3 – Custodi del Paesaggio Rurale &gt; </a:t>
            </a:r>
            <a:r>
              <a:rPr lang="it-IT" sz="2000" dirty="0" err="1"/>
              <a:t>Agroambiente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- Intervento 19.2.2.1 – Stanze del Salento di Mezzo &gt; Ricettività turistica</a:t>
            </a:r>
          </a:p>
          <a:p>
            <a:pPr marL="0" indent="0">
              <a:buNone/>
            </a:pPr>
            <a:r>
              <a:rPr lang="it-IT" sz="2000" dirty="0"/>
              <a:t>- Intervento 19.2.2.1 – Botteghe del Salento di Mezzo &gt; Commercio e Servizi</a:t>
            </a:r>
          </a:p>
          <a:p>
            <a:pPr marL="0" indent="0">
              <a:buNone/>
            </a:pPr>
            <a:r>
              <a:rPr lang="it-IT" sz="2000" dirty="0"/>
              <a:t>- Intervento 19.2.2.1 – Officine del Salento di Mezzo &gt; Artigianato</a:t>
            </a:r>
          </a:p>
          <a:p>
            <a:pPr marL="0" indent="0">
              <a:buNone/>
            </a:pPr>
            <a:r>
              <a:rPr lang="it-IT" sz="2000" dirty="0"/>
              <a:t>- Intervento 19.2.3.4 – Locande Analogiche Diffuse &gt; Ristorazione</a:t>
            </a:r>
            <a:endParaRPr lang="it-IT" sz="2000" b="1" dirty="0"/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endParaRPr lang="it-IT" sz="2800" b="1" dirty="0"/>
          </a:p>
        </p:txBody>
      </p:sp>
      <p:sp>
        <p:nvSpPr>
          <p:cNvPr id="4" name="Rettangolo 3"/>
          <p:cNvSpPr/>
          <p:nvPr/>
        </p:nvSpPr>
        <p:spPr>
          <a:xfrm>
            <a:off x="1800666" y="4819752"/>
            <a:ext cx="45438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180340" algn="l"/>
              </a:tabLst>
            </a:pPr>
            <a:r>
              <a:rPr lang="it-IT" sz="2400" b="1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Unica Base Giuridica                         </a:t>
            </a:r>
          </a:p>
          <a:p>
            <a:pPr lvl="0" algn="just">
              <a:tabLst>
                <a:tab pos="180340" algn="l"/>
              </a:tabLst>
            </a:pPr>
            <a:r>
              <a:rPr lang="it-IT" sz="1600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Art. 19 del Reg. (UE) n. 1305/13 del Parlamento Europeo e del Consiglio (FEASR) “</a:t>
            </a:r>
            <a:r>
              <a:rPr lang="it-IT" sz="1600" i="1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Sviluppo delle aziende agricole e delle imprese</a:t>
            </a:r>
            <a:r>
              <a:rPr lang="it-IT" sz="1600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”, comma 1 Lettera b) “</a:t>
            </a:r>
            <a:r>
              <a:rPr lang="it-IT" sz="1600" i="1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investimenti nella creazione e nello sviluppo di attività extra- agricole</a:t>
            </a:r>
            <a:r>
              <a:rPr lang="it-IT" sz="1600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” – Misura 6.4 PSR Puglia</a:t>
            </a:r>
            <a:endParaRPr lang="it-IT" sz="2400" dirty="0">
              <a:effectLst/>
              <a:latin typeface="Calibri" panose="020F0502020204030204" pitchFamily="34" charset="0"/>
              <a:ea typeface="MS ??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084234" y="4819752"/>
            <a:ext cx="3282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80340" algn="l"/>
              </a:tabLst>
            </a:pPr>
            <a:r>
              <a:rPr lang="it-IT" sz="2400" b="1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Differenti attività e  beneficiari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14272" y="4793685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180340" algn="l"/>
              </a:tabLst>
            </a:pPr>
            <a:r>
              <a:rPr lang="it-IT" sz="3200" b="1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188733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0665" y="726830"/>
            <a:ext cx="9498706" cy="5882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/>
              <a:t>Investimenti totali finanziabili</a:t>
            </a:r>
          </a:p>
          <a:p>
            <a:pPr marL="0" indent="0" algn="ctr">
              <a:buNone/>
            </a:pPr>
            <a:r>
              <a:rPr lang="it-IT" sz="6000" b="1" dirty="0"/>
              <a:t>2.100.000,00</a:t>
            </a:r>
            <a:br>
              <a:rPr lang="it-IT" sz="2800" b="1" dirty="0"/>
            </a:br>
            <a:endParaRPr lang="it-IT" sz="2800" b="1" dirty="0"/>
          </a:p>
          <a:p>
            <a:pPr marL="0" indent="0" algn="ctr">
              <a:buNone/>
            </a:pPr>
            <a:r>
              <a:rPr lang="it-IT" sz="3200" b="1" dirty="0"/>
              <a:t>Risorse pubbliche attualmente stanziate</a:t>
            </a:r>
          </a:p>
          <a:p>
            <a:pPr marL="0" indent="0" algn="ctr">
              <a:buNone/>
            </a:pPr>
            <a:r>
              <a:rPr lang="it-IT" sz="4800" b="1" dirty="0"/>
              <a:t>1.050.000,00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NB: Gli investimenti finanziabili potranno essere incrementati in futuro con lo spostamento </a:t>
            </a:r>
            <a:r>
              <a:rPr lang="it-IT" sz="2000" b="1"/>
              <a:t>di dotazioni </a:t>
            </a:r>
            <a:r>
              <a:rPr lang="it-IT" sz="2000" b="1" dirty="0"/>
              <a:t>da altri interventi programmati nell’ambito del PAL Isola Salento, ovvero con il reperimento di ulteriori risorse esterne.</a:t>
            </a:r>
          </a:p>
          <a:p>
            <a:pPr marL="0" indent="0" algn="ctr">
              <a:buNone/>
            </a:pPr>
            <a:endParaRPr lang="it-IT" sz="4800" b="1" dirty="0"/>
          </a:p>
          <a:p>
            <a:pPr marL="0" indent="0" algn="ctr">
              <a:buNone/>
            </a:pPr>
            <a:endParaRPr lang="it-IT" sz="2800" b="1" dirty="0"/>
          </a:p>
          <a:p>
            <a:pPr marL="0" indent="0">
              <a:buNone/>
            </a:pP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32700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911916" y="433059"/>
            <a:ext cx="2340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Dove?</a:t>
            </a:r>
          </a:p>
        </p:txBody>
      </p:sp>
      <p:sp>
        <p:nvSpPr>
          <p:cNvPr id="9" name="Rettangolo 8"/>
          <p:cNvSpPr/>
          <p:nvPr/>
        </p:nvSpPr>
        <p:spPr>
          <a:xfrm>
            <a:off x="2082018" y="2457834"/>
            <a:ext cx="49940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CIDFont+F2"/>
              </a:rPr>
              <a:t>Qualora gli interventi prevedano esclusivamente l’acquisto di arredi e di attrezzature essi sono ammissibili solo se connessi ad un’unità produttiva aziendale localizzata nel territorio di riferimento del GAL Isola Salento.</a:t>
            </a:r>
          </a:p>
          <a:p>
            <a:endParaRPr lang="it-IT" dirty="0">
              <a:latin typeface="CIDFont+F2"/>
            </a:endParaRPr>
          </a:p>
          <a:p>
            <a:pPr algn="just"/>
            <a:r>
              <a:rPr lang="it-IT" dirty="0">
                <a:latin typeface="CIDFont+F2"/>
              </a:rPr>
              <a:t>Non sono finanziabili gli interventi connessi ad unità produttive localizzate in territori diversi da quelli del GAL Isola Salento anche se realizzati da aziende con sede legale e/o unità produttive attive nel territorio di riferimento dello stesso.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881299" y="1099372"/>
            <a:ext cx="6194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L’intervento deve essere localizzato necessariamente nell'ambito territoriale del GAL Isola Salento.</a:t>
            </a:r>
          </a:p>
        </p:txBody>
      </p:sp>
      <p:pic>
        <p:nvPicPr>
          <p:cNvPr id="14" name="Picture 24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75" y="1022901"/>
            <a:ext cx="4629028" cy="485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2082017" y="6113825"/>
            <a:ext cx="907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NB: </a:t>
            </a:r>
            <a:r>
              <a:rPr lang="it-IT" dirty="0"/>
              <a:t>Un’azienda con sede legale in altro Comune può realizzare un intervento nel territorio del GAL Isola Salento? </a:t>
            </a:r>
            <a:r>
              <a:rPr lang="it-IT" b="1" dirty="0"/>
              <a:t>Sì, l’intervento è ammissibile.</a:t>
            </a:r>
          </a:p>
        </p:txBody>
      </p:sp>
      <p:sp>
        <p:nvSpPr>
          <p:cNvPr id="12" name="Freccia circolare in su 11"/>
          <p:cNvSpPr/>
          <p:nvPr/>
        </p:nvSpPr>
        <p:spPr>
          <a:xfrm rot="18121690">
            <a:off x="10115452" y="2365300"/>
            <a:ext cx="1277763" cy="340769"/>
          </a:xfrm>
          <a:prstGeom prst="curvedUpArrow">
            <a:avLst>
              <a:gd name="adj1" fmla="val 25000"/>
              <a:gd name="adj2" fmla="val 50000"/>
              <a:gd name="adj3" fmla="val 3098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ircolare in su 16"/>
          <p:cNvSpPr/>
          <p:nvPr/>
        </p:nvSpPr>
        <p:spPr>
          <a:xfrm rot="14715957" flipV="1">
            <a:off x="8131049" y="4705658"/>
            <a:ext cx="1280872" cy="460721"/>
          </a:xfrm>
          <a:prstGeom prst="curvedUpArrow">
            <a:avLst>
              <a:gd name="adj1" fmla="val 25000"/>
              <a:gd name="adj2" fmla="val 50000"/>
              <a:gd name="adj3" fmla="val 2647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Stella a 5 punte 12"/>
          <p:cNvSpPr/>
          <p:nvPr/>
        </p:nvSpPr>
        <p:spPr>
          <a:xfrm>
            <a:off x="10599588" y="1662366"/>
            <a:ext cx="309489" cy="24297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tella a 5 punte 19"/>
          <p:cNvSpPr/>
          <p:nvPr/>
        </p:nvSpPr>
        <p:spPr>
          <a:xfrm>
            <a:off x="8647229" y="4039887"/>
            <a:ext cx="309489" cy="2429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agina iniziale 15">
            <a:hlinkClick r:id="" action="ppaction://noaction" highlightClick="1"/>
          </p:cNvPr>
          <p:cNvSpPr/>
          <p:nvPr/>
        </p:nvSpPr>
        <p:spPr>
          <a:xfrm>
            <a:off x="9355217" y="5227404"/>
            <a:ext cx="337624" cy="325081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Pagina iniziale 21">
            <a:hlinkClick r:id="" action="ppaction://noaction" highlightClick="1"/>
          </p:cNvPr>
          <p:cNvSpPr/>
          <p:nvPr/>
        </p:nvSpPr>
        <p:spPr>
          <a:xfrm>
            <a:off x="9914819" y="2895600"/>
            <a:ext cx="337624" cy="325081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953412" y="2351018"/>
            <a:ext cx="6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8084743" y="5113308"/>
            <a:ext cx="6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15546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sellaDiTesto 49"/>
          <p:cNvSpPr txBox="1"/>
          <p:nvPr/>
        </p:nvSpPr>
        <p:spPr>
          <a:xfrm>
            <a:off x="470263" y="1168690"/>
            <a:ext cx="707353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00" dirty="0"/>
              <a:t>L’intervento prevede la creazione e/o l’ammodernamento di strutture di piccola ricettività, attraverso la riqualificazione, l’adeguamento di immobili, l’acquisto di arredi e attrezzature per lo svolgimento - </a:t>
            </a:r>
            <a:r>
              <a:rPr lang="it-IT" sz="1700" u="sng" dirty="0"/>
              <a:t>in forma imprenditoriale</a:t>
            </a:r>
            <a:r>
              <a:rPr lang="it-IT" sz="1700" dirty="0"/>
              <a:t> - di attività ricettive extralberghiere di piccole dimensioni (Affittacamere, B&amp;B, case vacanza)</a:t>
            </a:r>
            <a:r>
              <a:rPr lang="it-IT" dirty="0"/>
              <a:t>.</a:t>
            </a:r>
            <a:endParaRPr lang="it-IT" sz="20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2407024" y="2795349"/>
            <a:ext cx="97849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Beneficiari: </a:t>
            </a:r>
            <a:r>
              <a:rPr lang="it-IT" sz="1600" dirty="0"/>
              <a:t>Micro e piccole imprese del settore ricettività extra-alberghiera</a:t>
            </a:r>
          </a:p>
          <a:p>
            <a:r>
              <a:rPr lang="it-IT" sz="1600" dirty="0"/>
              <a:t>(in possesso del codice ateco 55.20.51)</a:t>
            </a:r>
          </a:p>
          <a:p>
            <a:endParaRPr lang="it-IT" sz="1600" dirty="0"/>
          </a:p>
          <a:p>
            <a:r>
              <a:rPr lang="it-IT" b="1" dirty="0"/>
              <a:t>Importi e aliquote di sostegno</a:t>
            </a:r>
          </a:p>
          <a:p>
            <a:r>
              <a:rPr lang="it-IT" sz="1600" dirty="0"/>
              <a:t>Contributo a fondo perduto pari al </a:t>
            </a:r>
            <a:r>
              <a:rPr lang="it-IT" sz="1600" b="1" dirty="0"/>
              <a:t>50%</a:t>
            </a:r>
            <a:r>
              <a:rPr lang="it-IT" sz="1600" dirty="0"/>
              <a:t> dei costi ammissibili</a:t>
            </a:r>
          </a:p>
          <a:p>
            <a:r>
              <a:rPr lang="it-IT" sz="1600" dirty="0"/>
              <a:t>Investimento minimo: 5.000 € - Investimento massimo: </a:t>
            </a:r>
            <a:r>
              <a:rPr lang="it-IT" sz="1600" b="1" dirty="0"/>
              <a:t>70.000,00€</a:t>
            </a:r>
          </a:p>
          <a:p>
            <a:endParaRPr lang="it-IT" sz="1400" dirty="0"/>
          </a:p>
          <a:p>
            <a:r>
              <a:rPr lang="it-IT" b="1" dirty="0"/>
              <a:t>Investimenti totali finanziabili: </a:t>
            </a:r>
            <a:r>
              <a:rPr lang="it-IT" dirty="0"/>
              <a:t>600.000,00 €</a:t>
            </a:r>
          </a:p>
          <a:p>
            <a:endParaRPr lang="it-IT" sz="1400" dirty="0"/>
          </a:p>
          <a:p>
            <a:r>
              <a:rPr lang="it-IT" b="1" dirty="0"/>
              <a:t>Costi ammissibili</a:t>
            </a:r>
          </a:p>
          <a:p>
            <a:r>
              <a:rPr lang="it-IT" sz="1600" dirty="0"/>
              <a:t>- Acquisto di nuovi macchinari, arredi, attrezzature, impianti o altre dotazioni;</a:t>
            </a:r>
          </a:p>
          <a:p>
            <a:pPr lvl="0">
              <a:buFontTx/>
              <a:buChar char="-"/>
            </a:pPr>
            <a:r>
              <a:rPr lang="it-IT" sz="1600" dirty="0"/>
              <a:t> Opere di ristrutturazione, recupero, adeguamento, modesti ampliamenti (massimo 20% della volumetria esistente) e allestimento di beni immobili;</a:t>
            </a:r>
          </a:p>
          <a:p>
            <a:pPr>
              <a:buFontTx/>
              <a:buChar char="-"/>
            </a:pPr>
            <a:r>
              <a:rPr lang="it-IT" sz="1600" dirty="0"/>
              <a:t> Spese generali (onorari tecnici, consulenze specialistiche, spese tenuta conto, fidejussione, ecc.) fino al 12% dell’investimento complessivo.</a:t>
            </a:r>
          </a:p>
          <a:p>
            <a:pPr>
              <a:buFontTx/>
              <a:buChar char="-"/>
            </a:pP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470263" y="306916"/>
            <a:ext cx="103542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Contributi per Ricettività Turistica</a:t>
            </a:r>
          </a:p>
          <a:p>
            <a:pPr lvl="0"/>
            <a:r>
              <a:rPr lang="it-IT" b="1" dirty="0"/>
              <a:t>Intervento 19.2.2.1– Stanze del Salento di Mezzo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turis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/>
          <a:stretch/>
        </p:blipFill>
        <p:spPr bwMode="auto">
          <a:xfrm>
            <a:off x="7727575" y="677606"/>
            <a:ext cx="4464425" cy="1968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6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470263" y="238096"/>
            <a:ext cx="83006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Contributi per il Commercio</a:t>
            </a:r>
          </a:p>
          <a:p>
            <a:pPr lvl="0"/>
            <a:r>
              <a:rPr lang="it-IT" b="1" dirty="0"/>
              <a:t>Intervento 19.2.2.1– Botteghe del Salento di Mezzo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801858" y="1168690"/>
            <a:ext cx="6583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Sostegno volto a favorire la commercializzazione di servizi e prodotti locali tradizionali, sia agroalimentari che artigianali, attraverso il recupero o la ristrutturazione di immobili di proprietà e la loro riconversione a botteghe e punti vendita “analogici”. 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2447365" y="2868726"/>
            <a:ext cx="92760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Beneficiari: </a:t>
            </a:r>
            <a:r>
              <a:rPr lang="it-IT" sz="1600" dirty="0"/>
              <a:t>Micro e piccole imprese del settore commercio e servizi </a:t>
            </a:r>
          </a:p>
          <a:p>
            <a:r>
              <a:rPr lang="it-IT" sz="1600" dirty="0"/>
              <a:t>(codici ateco e attività ammissibili in dettaglio nell’Allegato al Bando)</a:t>
            </a:r>
          </a:p>
          <a:p>
            <a:endParaRPr lang="it-IT" sz="1600" dirty="0"/>
          </a:p>
          <a:p>
            <a:r>
              <a:rPr lang="it-IT" b="1" dirty="0"/>
              <a:t>Importi e aliquote di sostegno</a:t>
            </a:r>
          </a:p>
          <a:p>
            <a:r>
              <a:rPr lang="it-IT" sz="1600" dirty="0"/>
              <a:t>Contributo a fondo perduto pari al </a:t>
            </a:r>
            <a:r>
              <a:rPr lang="it-IT" sz="1600" b="1" dirty="0"/>
              <a:t>50%</a:t>
            </a:r>
            <a:r>
              <a:rPr lang="it-IT" sz="1600" dirty="0"/>
              <a:t> dei costi ammissibili</a:t>
            </a:r>
          </a:p>
          <a:p>
            <a:r>
              <a:rPr lang="it-IT" sz="1600" dirty="0"/>
              <a:t>Investimento minimo: 5.000 € - Investimento massimo: </a:t>
            </a:r>
            <a:r>
              <a:rPr lang="it-IT" sz="1600" b="1" dirty="0"/>
              <a:t>40.000,00€</a:t>
            </a:r>
          </a:p>
          <a:p>
            <a:endParaRPr lang="it-IT" sz="1400" dirty="0"/>
          </a:p>
          <a:p>
            <a:r>
              <a:rPr lang="it-IT" b="1" dirty="0"/>
              <a:t>Investimenti totali finanziabili: </a:t>
            </a:r>
            <a:r>
              <a:rPr lang="it-IT" dirty="0"/>
              <a:t>400.000,00 €</a:t>
            </a:r>
          </a:p>
          <a:p>
            <a:endParaRPr lang="it-IT" sz="1400" dirty="0"/>
          </a:p>
          <a:p>
            <a:r>
              <a:rPr lang="it-IT" b="1" dirty="0"/>
              <a:t>Costi ammissibili</a:t>
            </a:r>
          </a:p>
          <a:p>
            <a:r>
              <a:rPr lang="it-IT" sz="1600" dirty="0"/>
              <a:t>- Acquisto di nuovi macchinari, arredi, attrezzature, impianti o altre dotazioni;</a:t>
            </a:r>
          </a:p>
          <a:p>
            <a:pPr lvl="0">
              <a:buFontTx/>
              <a:buChar char="-"/>
            </a:pPr>
            <a:r>
              <a:rPr lang="it-IT" sz="1600" dirty="0"/>
              <a:t> Opere di ristrutturazione, recupero, adeguamento, modesti ampliamenti (massimo 20% della volumetria esistente) e allestimento di beni immobili;</a:t>
            </a:r>
          </a:p>
          <a:p>
            <a:pPr>
              <a:buFontTx/>
              <a:buChar char="-"/>
            </a:pPr>
            <a:r>
              <a:rPr lang="it-IT" sz="1600" dirty="0"/>
              <a:t> Spese generali (onorari tecnici, consulenze specialistiche, spese tenuta conto, fidejussione, ecc.) fino al 12% dell’investimento complessivo.</a:t>
            </a:r>
          </a:p>
          <a:p>
            <a:pPr>
              <a:buFontTx/>
              <a:buChar char="-"/>
            </a:pPr>
            <a:endParaRPr lang="it-IT" sz="1400" dirty="0"/>
          </a:p>
        </p:txBody>
      </p:sp>
      <p:pic>
        <p:nvPicPr>
          <p:cNvPr id="1026" name="Picture 2" descr="http://www.isolasalento.org/wp-content/uploads/2018/11/commerc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1"/>
          <a:stretch/>
        </p:blipFill>
        <p:spPr bwMode="auto">
          <a:xfrm>
            <a:off x="7880361" y="894906"/>
            <a:ext cx="4311639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1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sellaDiTesto 49"/>
          <p:cNvSpPr txBox="1"/>
          <p:nvPr/>
        </p:nvSpPr>
        <p:spPr>
          <a:xfrm>
            <a:off x="858130" y="1168690"/>
            <a:ext cx="633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Sostegno volto a favorire l’implementazione di forme di artigianato tipico locale basato su processi di lavorazione tradizionale e/o artistica del mondo rurale; per la nascita di officine artigianali (anche relative a prodotti alimentali tipici) sostenibili.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2407024" y="2920738"/>
            <a:ext cx="95869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Beneficiari: </a:t>
            </a:r>
            <a:r>
              <a:rPr lang="it-IT" sz="1600" dirty="0"/>
              <a:t>Micro e piccole imprese del settore artigianale</a:t>
            </a:r>
          </a:p>
          <a:p>
            <a:r>
              <a:rPr lang="it-IT" sz="1600" dirty="0"/>
              <a:t>(codici </a:t>
            </a:r>
            <a:r>
              <a:rPr lang="it-IT" sz="1600" dirty="0" err="1"/>
              <a:t>ateco</a:t>
            </a:r>
            <a:r>
              <a:rPr lang="it-IT" sz="1600" dirty="0"/>
              <a:t> e attività ammissibili in dettaglio nell’Allegato al Bando)</a:t>
            </a:r>
          </a:p>
          <a:p>
            <a:endParaRPr lang="it-IT" sz="1600" dirty="0"/>
          </a:p>
          <a:p>
            <a:r>
              <a:rPr lang="it-IT" b="1" dirty="0"/>
              <a:t>Importi e aliquote di sostegno</a:t>
            </a:r>
          </a:p>
          <a:p>
            <a:r>
              <a:rPr lang="it-IT" sz="1600" dirty="0"/>
              <a:t>Contributo a fondo perduto pari al </a:t>
            </a:r>
            <a:r>
              <a:rPr lang="it-IT" sz="1600" b="1" dirty="0"/>
              <a:t>50%</a:t>
            </a:r>
            <a:r>
              <a:rPr lang="it-IT" sz="1600" dirty="0"/>
              <a:t> dei costi ammissibili</a:t>
            </a:r>
          </a:p>
          <a:p>
            <a:r>
              <a:rPr lang="it-IT" sz="1600" dirty="0"/>
              <a:t>Investimento minimo: 5.000 € - Investimento massimo: </a:t>
            </a:r>
            <a:r>
              <a:rPr lang="it-IT" sz="1600" b="1" dirty="0"/>
              <a:t>40.000,00€</a:t>
            </a:r>
          </a:p>
          <a:p>
            <a:endParaRPr lang="it-IT" sz="1400" dirty="0"/>
          </a:p>
          <a:p>
            <a:r>
              <a:rPr lang="it-IT" b="1" dirty="0"/>
              <a:t>Investimenti totali finanziabili: </a:t>
            </a:r>
            <a:r>
              <a:rPr lang="it-IT" dirty="0"/>
              <a:t>400.000,00 €</a:t>
            </a:r>
          </a:p>
          <a:p>
            <a:endParaRPr lang="it-IT" sz="1400" dirty="0"/>
          </a:p>
          <a:p>
            <a:r>
              <a:rPr lang="it-IT" b="1" dirty="0"/>
              <a:t>Costi ammissibili</a:t>
            </a:r>
          </a:p>
          <a:p>
            <a:r>
              <a:rPr lang="it-IT" sz="1600" dirty="0"/>
              <a:t>- Acquisto di nuovi macchinari, arredi, attrezzature, impianti o altre dotazioni;</a:t>
            </a:r>
          </a:p>
          <a:p>
            <a:pPr lvl="0">
              <a:buFontTx/>
              <a:buChar char="-"/>
            </a:pPr>
            <a:r>
              <a:rPr lang="it-IT" sz="1600" dirty="0"/>
              <a:t> Opere di ristrutturazione, recupero, adeguamento, modesti ampliamenti (massimo 20% della volumetria esistente) e allestimento di beni immobili;</a:t>
            </a:r>
          </a:p>
          <a:p>
            <a:pPr>
              <a:buFontTx/>
              <a:buChar char="-"/>
            </a:pPr>
            <a:r>
              <a:rPr lang="it-IT" sz="1600" dirty="0"/>
              <a:t> Spese generali (onorari tecnici, consulenze specialistiche, spese tenuta conto, fidejussione, ecc.) fino al 12% dell’investimento complessivo.</a:t>
            </a:r>
          </a:p>
          <a:p>
            <a:pPr>
              <a:buFontTx/>
              <a:buChar char="-"/>
            </a:pP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470263" y="186084"/>
            <a:ext cx="103542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Contributi per l’Artigianato</a:t>
            </a:r>
          </a:p>
          <a:p>
            <a:pPr lvl="0"/>
            <a:r>
              <a:rPr lang="it-IT" b="1" dirty="0"/>
              <a:t>Intervento 19.2.2.3 – Officine del Salento di Mezzo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isolasalento.org/wp-content/uploads/2018/11/artigiana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/>
          <a:stretch/>
        </p:blipFill>
        <p:spPr bwMode="auto">
          <a:xfrm>
            <a:off x="7535000" y="806824"/>
            <a:ext cx="4458943" cy="1993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541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riunioni ione]]</Template>
  <TotalTime>9299</TotalTime>
  <Words>4519</Words>
  <Application>Microsoft Macintosh PowerPoint</Application>
  <PresentationFormat>Widescreen</PresentationFormat>
  <Paragraphs>514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9" baseType="lpstr">
      <vt:lpstr>Aharoni</vt:lpstr>
      <vt:lpstr>Arial</vt:lpstr>
      <vt:lpstr>Calibri</vt:lpstr>
      <vt:lpstr>Calibri Light</vt:lpstr>
      <vt:lpstr>Century Gothic</vt:lpstr>
      <vt:lpstr>CIDFont+F2</vt:lpstr>
      <vt:lpstr>MS ??</vt:lpstr>
      <vt:lpstr>Symbol</vt:lpstr>
      <vt:lpstr>Times New Roman</vt:lpstr>
      <vt:lpstr>Wingdings</vt:lpstr>
      <vt:lpstr>Wingdings 2</vt:lpstr>
      <vt:lpstr>Wingdings 3</vt:lpstr>
      <vt:lpstr>HDOfficeLightV0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donata bologna</dc:creator>
  <cp:lastModifiedBy>Microsoft Office User</cp:lastModifiedBy>
  <cp:revision>125</cp:revision>
  <dcterms:created xsi:type="dcterms:W3CDTF">2016-09-09T16:10:00Z</dcterms:created>
  <dcterms:modified xsi:type="dcterms:W3CDTF">2019-10-24T08:03:08Z</dcterms:modified>
</cp:coreProperties>
</file>